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83" r:id="rId8"/>
    <p:sldId id="284" r:id="rId9"/>
    <p:sldId id="285" r:id="rId10"/>
    <p:sldId id="286" r:id="rId11"/>
    <p:sldId id="264" r:id="rId12"/>
    <p:sldId id="265" r:id="rId13"/>
    <p:sldId id="269" r:id="rId14"/>
    <p:sldId id="282" r:id="rId15"/>
    <p:sldId id="266" r:id="rId16"/>
    <p:sldId id="267" r:id="rId17"/>
    <p:sldId id="271" r:id="rId18"/>
    <p:sldId id="272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78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005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154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27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4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54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5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00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433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345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050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DC124-91F4-4A57-B642-DD8BD1BB7C43}" type="datetimeFigureOut">
              <a:rPr lang="es-CO" smtClean="0"/>
              <a:pPr/>
              <a:t>13/03/2013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F9488-C0CA-416E-9421-0A0ED421E1F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13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c.salive169@uniandes.edu.c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703731"/>
            <a:ext cx="7772400" cy="1336386"/>
          </a:xfrm>
        </p:spPr>
        <p:txBody>
          <a:bodyPr>
            <a:normAutofit fontScale="90000"/>
          </a:bodyPr>
          <a:lstStyle/>
          <a:p>
            <a:r>
              <a:rPr lang="es-CO" sz="5400" dirty="0" smtClean="0">
                <a:latin typeface="Garamond" pitchFamily="18" charset="0"/>
              </a:rPr>
              <a:t>HISTORIA DEL DISEÑO I</a:t>
            </a:r>
            <a:endParaRPr lang="es-ES" sz="5400" dirty="0">
              <a:latin typeface="Garamond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14612" y="4357694"/>
            <a:ext cx="5986482" cy="1500198"/>
          </a:xfrm>
        </p:spPr>
        <p:txBody>
          <a:bodyPr>
            <a:noAutofit/>
          </a:bodyPr>
          <a:lstStyle/>
          <a:p>
            <a:pPr algn="l"/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María </a:t>
            </a:r>
            <a:r>
              <a:rPr lang="es-E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Clara </a:t>
            </a:r>
            <a:r>
              <a:rPr lang="es-E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Salive P. </a:t>
            </a:r>
            <a:endParaRPr lang="es-ES" sz="2800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  <a:p>
            <a:pPr algn="l"/>
            <a:r>
              <a:rPr lang="pt-BR" sz="2800" b="1" dirty="0">
                <a:solidFill>
                  <a:srgbClr val="FF0000"/>
                </a:solidFill>
                <a:latin typeface="Garamond" pitchFamily="18" charset="0"/>
              </a:rPr>
              <a:t>e-mail</a:t>
            </a:r>
            <a:r>
              <a:rPr lang="pt-BR" sz="2800" b="1" dirty="0">
                <a:latin typeface="Garamond" pitchFamily="18" charset="0"/>
              </a:rPr>
              <a:t>:</a:t>
            </a:r>
            <a:r>
              <a:rPr lang="pt-BR" sz="2800" dirty="0">
                <a:latin typeface="Garamond" pitchFamily="18" charset="0"/>
              </a:rPr>
              <a:t> </a:t>
            </a:r>
            <a:r>
              <a:rPr lang="pt-BR" sz="2800" u="sng" dirty="0" smtClean="0">
                <a:latin typeface="Garamond" pitchFamily="18" charset="0"/>
                <a:hlinkClick r:id="rId2"/>
              </a:rPr>
              <a:t>mc.salive169@uniandes.edu.co</a:t>
            </a:r>
            <a:endParaRPr lang="es-ES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24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285720" y="4000504"/>
            <a:ext cx="4474840" cy="3268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7: </a:t>
            </a:r>
          </a:p>
          <a:p>
            <a:pPr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(M): 5 de Marzo 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Ciudades y Utopías</a:t>
            </a:r>
            <a:endParaRPr lang="es-ES" sz="2000" i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(V): 8 de Marzo</a:t>
            </a:r>
            <a:r>
              <a:rPr lang="es-ES" sz="2000" i="1" dirty="0" smtClean="0">
                <a:latin typeface="Garamond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Ciudades y Utopías </a:t>
            </a:r>
          </a:p>
          <a:p>
            <a:endParaRPr lang="es-ES" dirty="0"/>
          </a:p>
        </p:txBody>
      </p:sp>
      <p:pic>
        <p:nvPicPr>
          <p:cNvPr id="2050" name="Picture 2" descr="http://www.plataformaurbana.cl/copp/albums/userpics/10079/normal_ciudad_de_frank_r_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99" y="1"/>
            <a:ext cx="54283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1472" y="655022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latin typeface="Garamond" pitchFamily="18" charset="0"/>
              </a:rPr>
              <a:t>Ciudad del futuro de </a:t>
            </a:r>
            <a:r>
              <a:rPr lang="es-CO" sz="1400" dirty="0" err="1" smtClean="0">
                <a:latin typeface="Garamond" pitchFamily="18" charset="0"/>
              </a:rPr>
              <a:t>Franck</a:t>
            </a:r>
            <a:r>
              <a:rPr lang="es-CO" sz="1400" dirty="0" smtClean="0">
                <a:latin typeface="Garamond" pitchFamily="18" charset="0"/>
              </a:rPr>
              <a:t> </a:t>
            </a:r>
            <a:r>
              <a:rPr lang="es-CO" sz="1400" dirty="0" err="1" smtClean="0">
                <a:latin typeface="Garamond" pitchFamily="18" charset="0"/>
              </a:rPr>
              <a:t>R.Paul</a:t>
            </a:r>
            <a:endParaRPr lang="es-CO" sz="1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5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jubileoreinaisabel.hola.com/imagenes/diamante-2012/201205252095/reina-victoria-diarios-online/0-10-90/boda-reinavictoria-4-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73" y="0"/>
            <a:ext cx="5361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643314"/>
            <a:ext cx="3500462" cy="292895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8000" b="1" dirty="0">
                <a:solidFill>
                  <a:schemeClr val="accent2"/>
                </a:solidFill>
                <a:latin typeface="Garamond" pitchFamily="18" charset="0"/>
              </a:rPr>
              <a:t>Semana </a:t>
            </a:r>
            <a:r>
              <a:rPr lang="es-ES" sz="8000" b="1" dirty="0" smtClean="0">
                <a:solidFill>
                  <a:schemeClr val="accent2"/>
                </a:solidFill>
                <a:latin typeface="Garamond" pitchFamily="18" charset="0"/>
              </a:rPr>
              <a:t>8</a:t>
            </a:r>
            <a:r>
              <a:rPr lang="es-ES" sz="9600" b="1" dirty="0" smtClean="0">
                <a:solidFill>
                  <a:schemeClr val="accent2"/>
                </a:solidFill>
                <a:latin typeface="Garamond" pitchFamily="18" charset="0"/>
              </a:rPr>
              <a:t>: </a:t>
            </a:r>
          </a:p>
          <a:p>
            <a:pPr>
              <a:buNone/>
            </a:pPr>
            <a:r>
              <a:rPr lang="es-ES" sz="8000" b="1" dirty="0" smtClean="0">
                <a:latin typeface="Garamond" pitchFamily="18" charset="0"/>
              </a:rPr>
              <a:t>Escenarios comerciales, enclaves de poder.</a:t>
            </a:r>
            <a:r>
              <a:rPr lang="es-ES" sz="8000" b="1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</a:p>
          <a:p>
            <a:pPr>
              <a:buNone/>
            </a:pPr>
            <a:endParaRPr lang="es-ES" sz="7400" dirty="0" smtClean="0">
              <a:latin typeface="Garamond" pitchFamily="18" charset="0"/>
            </a:endParaRPr>
          </a:p>
          <a:p>
            <a:pPr>
              <a:buNone/>
            </a:pPr>
            <a:r>
              <a:rPr lang="es-ES" sz="7400" dirty="0" smtClean="0">
                <a:latin typeface="Garamond" pitchFamily="18" charset="0"/>
              </a:rPr>
              <a:t>1</a:t>
            </a:r>
            <a:r>
              <a:rPr lang="es-ES" sz="7400" i="1" dirty="0" smtClean="0">
                <a:latin typeface="Garamond" pitchFamily="18" charset="0"/>
              </a:rPr>
              <a:t>.(</a:t>
            </a:r>
            <a:r>
              <a:rPr lang="es-ES" sz="7400" dirty="0" smtClean="0">
                <a:latin typeface="Garamond" pitchFamily="18" charset="0"/>
              </a:rPr>
              <a:t> M):  12 de Marzo:</a:t>
            </a:r>
          </a:p>
          <a:p>
            <a:pPr>
              <a:buNone/>
            </a:pPr>
            <a:r>
              <a:rPr lang="es-ES" sz="7400" dirty="0" smtClean="0">
                <a:latin typeface="Garamond" pitchFamily="18" charset="0"/>
              </a:rPr>
              <a:t>Primer parcial teórico</a:t>
            </a:r>
          </a:p>
          <a:p>
            <a:pPr>
              <a:buNone/>
            </a:pPr>
            <a:r>
              <a:rPr lang="es-ES" sz="7400" dirty="0" smtClean="0">
                <a:latin typeface="Garamond" pitchFamily="18" charset="0"/>
              </a:rPr>
              <a:t> </a:t>
            </a:r>
          </a:p>
          <a:p>
            <a:pPr>
              <a:buNone/>
            </a:pPr>
            <a:r>
              <a:rPr lang="es-ES" sz="7400" dirty="0" smtClean="0">
                <a:latin typeface="Garamond" pitchFamily="18" charset="0"/>
              </a:rPr>
              <a:t>2</a:t>
            </a:r>
            <a:r>
              <a:rPr lang="es-ES" sz="7400" dirty="0">
                <a:latin typeface="Garamond" pitchFamily="18" charset="0"/>
              </a:rPr>
              <a:t>. </a:t>
            </a:r>
            <a:r>
              <a:rPr lang="es-ES" sz="7400" dirty="0" smtClean="0">
                <a:latin typeface="Garamond" pitchFamily="18" charset="0"/>
              </a:rPr>
              <a:t>(V): 15 de Marzo :</a:t>
            </a:r>
          </a:p>
          <a:p>
            <a:pPr>
              <a:buNone/>
            </a:pPr>
            <a:r>
              <a:rPr lang="es-ES" sz="7400" dirty="0" smtClean="0">
                <a:latin typeface="Garamond" pitchFamily="18" charset="0"/>
              </a:rPr>
              <a:t>La  Era Victoriana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860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Yu\ANDES\Historia 200920\5_Ciudades como vitrina\IMAG\Gustave_Caillebotte_-Gusta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5254" y="-1"/>
            <a:ext cx="5358746" cy="685800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3286124"/>
            <a:ext cx="3500462" cy="32753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sz="2400" b="1" dirty="0" smtClean="0">
                <a:solidFill>
                  <a:schemeClr val="accent2"/>
                </a:solidFill>
                <a:latin typeface="Garamond" pitchFamily="18" charset="0"/>
              </a:rPr>
              <a:t>Semana 9</a:t>
            </a:r>
            <a:r>
              <a:rPr lang="es-ES" sz="2400" b="1" dirty="0" smtClean="0">
                <a:latin typeface="Garamond" pitchFamily="18" charset="0"/>
              </a:rPr>
              <a:t>:  </a:t>
            </a:r>
          </a:p>
          <a:p>
            <a:pPr>
              <a:buNone/>
            </a:pPr>
            <a:r>
              <a:rPr lang="es-ES" sz="2400" b="1" dirty="0" smtClean="0">
                <a:latin typeface="Garamond" pitchFamily="18" charset="0"/>
              </a:rPr>
              <a:t>Mercancías y deseos en la ciudad moderna</a:t>
            </a:r>
            <a:endParaRPr lang="es-ES" sz="2400" dirty="0">
              <a:latin typeface="Garamond" pitchFamily="18" charset="0"/>
            </a:endParaRPr>
          </a:p>
          <a:p>
            <a:pPr>
              <a:buNone/>
            </a:pPr>
            <a:endParaRPr lang="es-ES" sz="2000" i="1" dirty="0" smtClean="0">
              <a:latin typeface="Garamond" pitchFamily="18" charset="0"/>
            </a:endParaRPr>
          </a:p>
          <a:p>
            <a:pPr>
              <a:buNone/>
            </a:pPr>
            <a:r>
              <a:rPr lang="es-ES" sz="2400" dirty="0">
                <a:latin typeface="Garamond" pitchFamily="18" charset="0"/>
              </a:rPr>
              <a:t>(</a:t>
            </a:r>
            <a:r>
              <a:rPr lang="es-ES" sz="2400" dirty="0" smtClean="0">
                <a:latin typeface="Garamond" pitchFamily="18" charset="0"/>
              </a:rPr>
              <a:t> M): 19de Marzo</a:t>
            </a:r>
            <a:endParaRPr lang="es-ES" sz="2400" dirty="0">
              <a:latin typeface="Garamond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Garamond" pitchFamily="18" charset="0"/>
              </a:rPr>
              <a:t>La Ciudad como Vitrina Comercial  </a:t>
            </a:r>
            <a:endParaRPr lang="es-ES" sz="2400" i="1" dirty="0" smtClean="0">
              <a:latin typeface="Garamond" pitchFamily="18" charset="0"/>
            </a:endParaRPr>
          </a:p>
          <a:p>
            <a:pPr>
              <a:buNone/>
            </a:pPr>
            <a:endParaRPr lang="es-ES" sz="2400" i="1" dirty="0" smtClean="0">
              <a:latin typeface="Garamond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Garamond" pitchFamily="18" charset="0"/>
              </a:rPr>
              <a:t> (V): </a:t>
            </a:r>
            <a:r>
              <a:rPr lang="es-ES" sz="2400" dirty="0">
                <a:latin typeface="Garamond" pitchFamily="18" charset="0"/>
              </a:rPr>
              <a:t>2</a:t>
            </a:r>
            <a:r>
              <a:rPr lang="es-ES" sz="2400" dirty="0" smtClean="0">
                <a:latin typeface="Garamond" pitchFamily="18" charset="0"/>
              </a:rPr>
              <a:t>2 de Marzo</a:t>
            </a:r>
            <a:endParaRPr lang="es-ES" sz="2400" i="1" dirty="0" smtClean="0">
              <a:latin typeface="Garamond" pitchFamily="18" charset="0"/>
            </a:endParaRPr>
          </a:p>
          <a:p>
            <a:pPr>
              <a:buNone/>
            </a:pPr>
            <a:r>
              <a:rPr lang="es-ES" sz="2400" dirty="0" smtClean="0">
                <a:latin typeface="Garamond" pitchFamily="18" charset="0"/>
              </a:rPr>
              <a:t>Asignación trabajo 3: Reconocerse a través de la historia </a:t>
            </a:r>
            <a:endParaRPr lang="es-ES" sz="2400" dirty="0">
              <a:latin typeface="Garamond" pitchFamily="18" charset="0"/>
            </a:endParaRPr>
          </a:p>
          <a:p>
            <a:pPr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533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nstant en su estudio 1967 new babil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2"/>
          <a:stretch/>
        </p:blipFill>
        <p:spPr bwMode="auto">
          <a:xfrm>
            <a:off x="-1" y="571480"/>
            <a:ext cx="9165243" cy="48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4357694"/>
            <a:ext cx="5920209" cy="2044823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CO" dirty="0" smtClean="0">
                <a:latin typeface="Garamond" pitchFamily="18" charset="0"/>
              </a:rPr>
              <a:t>SEMANA 10</a:t>
            </a:r>
          </a:p>
          <a:p>
            <a:pPr algn="ctr">
              <a:buNone/>
            </a:pPr>
            <a:r>
              <a:rPr lang="es-CO" dirty="0" smtClean="0">
                <a:latin typeface="Garamond" pitchFamily="18" charset="0"/>
              </a:rPr>
              <a:t> TRABA JO </a:t>
            </a:r>
          </a:p>
          <a:p>
            <a:pPr algn="ctr">
              <a:buNone/>
            </a:pPr>
            <a:r>
              <a:rPr lang="es-CO" dirty="0" smtClean="0">
                <a:latin typeface="Garamond" pitchFamily="18" charset="0"/>
              </a:rPr>
              <a:t>INDIVIDUAL</a:t>
            </a:r>
            <a:endParaRPr lang="es-CO" dirty="0">
              <a:latin typeface="Garamond" pitchFamily="18" charset="0"/>
            </a:endParaRPr>
          </a:p>
          <a:p>
            <a:pPr algn="ctr">
              <a:buNone/>
            </a:pPr>
            <a:r>
              <a:rPr lang="es-CO" dirty="0" smtClean="0">
                <a:latin typeface="Garamond" pitchFamily="18" charset="0"/>
              </a:rPr>
              <a:t>26 al 29 de Marzo</a:t>
            </a:r>
            <a:endParaRPr lang="es-ES" dirty="0">
              <a:latin typeface="Garamond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4348" y="5500702"/>
            <a:ext cx="995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CO" b="0" dirty="0" err="1" smtClean="0">
                <a:latin typeface="Garamond" pitchFamily="18" charset="0"/>
              </a:rPr>
              <a:t>Constant</a:t>
            </a:r>
            <a:endParaRPr lang="es-ES" b="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0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useum.guernsey.net/images/Crystal%20Palace%20-%20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1" y="642918"/>
            <a:ext cx="5357819" cy="54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contenido"/>
          <p:cNvSpPr txBox="1">
            <a:spLocks/>
          </p:cNvSpPr>
          <p:nvPr/>
        </p:nvSpPr>
        <p:spPr>
          <a:xfrm>
            <a:off x="285720" y="2786058"/>
            <a:ext cx="3463224" cy="291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sz="2000" b="1" dirty="0" smtClean="0">
                <a:solidFill>
                  <a:schemeClr val="accent2"/>
                </a:solidFill>
                <a:latin typeface="Garamond" pitchFamily="18" charset="0"/>
              </a:rPr>
              <a:t>Semana 11</a:t>
            </a:r>
            <a:r>
              <a:rPr lang="es-ES" sz="2000" b="1" dirty="0" smtClean="0">
                <a:latin typeface="Garamond" pitchFamily="18" charset="0"/>
              </a:rPr>
              <a:t>:  </a:t>
            </a:r>
          </a:p>
          <a:p>
            <a:pPr>
              <a:buFont typeface="Arial" pitchFamily="34" charset="0"/>
              <a:buNone/>
            </a:pPr>
            <a:r>
              <a:rPr lang="es-ES" sz="2000" b="1" dirty="0" smtClean="0">
                <a:latin typeface="Garamond" pitchFamily="18" charset="0"/>
              </a:rPr>
              <a:t>Escenarios Comerciales, Enclaves </a:t>
            </a:r>
          </a:p>
          <a:p>
            <a:pPr>
              <a:buFont typeface="Arial" pitchFamily="34" charset="0"/>
              <a:buNone/>
            </a:pPr>
            <a:r>
              <a:rPr lang="es-ES" sz="2000" b="1" dirty="0">
                <a:latin typeface="Garamond" pitchFamily="18" charset="0"/>
              </a:rPr>
              <a:t>d</a:t>
            </a:r>
            <a:r>
              <a:rPr lang="es-ES" sz="2000" b="1" dirty="0" smtClean="0">
                <a:latin typeface="Garamond" pitchFamily="18" charset="0"/>
              </a:rPr>
              <a:t>e poder</a:t>
            </a:r>
            <a:endParaRPr lang="es-ES" sz="2000" dirty="0" smtClean="0">
              <a:latin typeface="Garamond" pitchFamily="18" charset="0"/>
            </a:endParaRPr>
          </a:p>
          <a:p>
            <a:pPr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( M): 2 de Abril</a:t>
            </a:r>
          </a:p>
          <a:p>
            <a:pPr>
              <a:buNone/>
            </a:pPr>
            <a:r>
              <a:rPr lang="es-CO" sz="2000" dirty="0" smtClean="0">
                <a:latin typeface="Garamond" pitchFamily="18" charset="0"/>
              </a:rPr>
              <a:t>Kitsch: lo culto y lo popular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 (V): 5 de Abril</a:t>
            </a:r>
          </a:p>
          <a:p>
            <a:pPr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Exposiciones Universales 1</a:t>
            </a:r>
          </a:p>
          <a:p>
            <a:pPr>
              <a:buFont typeface="Arial" pitchFamily="34" charset="0"/>
              <a:buNone/>
            </a:pPr>
            <a:endParaRPr lang="es-ES" sz="2400" i="1" dirty="0" smtClean="0">
              <a:latin typeface="Garamond" pitchFamily="18" charset="0"/>
            </a:endParaRPr>
          </a:p>
          <a:p>
            <a:pPr>
              <a:buFont typeface="Arial" pitchFamily="34" charset="0"/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534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signblog.uniandes.edu.co/blogs/dise1204/files/2009/06/arts-cra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3" y="-1"/>
            <a:ext cx="53431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3214686"/>
            <a:ext cx="378618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es-CO" sz="2000" b="1" dirty="0">
                <a:solidFill>
                  <a:schemeClr val="accent2"/>
                </a:solidFill>
                <a:latin typeface="Garamond" pitchFamily="18" charset="0"/>
                <a:ea typeface="Calibri"/>
                <a:cs typeface="Times New Roman"/>
              </a:rPr>
              <a:t>Semana </a:t>
            </a:r>
            <a:r>
              <a:rPr lang="es-CO" sz="2000" b="1" dirty="0" smtClean="0">
                <a:solidFill>
                  <a:schemeClr val="accent2"/>
                </a:solidFill>
                <a:latin typeface="Garamond" pitchFamily="18" charset="0"/>
                <a:ea typeface="Calibri"/>
                <a:cs typeface="Times New Roman"/>
              </a:rPr>
              <a:t>12</a:t>
            </a:r>
            <a:r>
              <a:rPr lang="es-CO" sz="2000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/>
              </a:rPr>
              <a:t> </a:t>
            </a:r>
            <a:r>
              <a:rPr lang="es-CO" sz="2000" b="1" dirty="0">
                <a:solidFill>
                  <a:srgbClr val="FF0000"/>
                </a:solidFill>
                <a:latin typeface="Garamond" pitchFamily="18" charset="0"/>
                <a:ea typeface="Calibri"/>
                <a:cs typeface="Times New Roman"/>
              </a:rPr>
              <a:t>: </a:t>
            </a:r>
            <a:endParaRPr lang="es-CO" sz="2000" b="1" dirty="0" smtClean="0">
              <a:solidFill>
                <a:srgbClr val="FF0000"/>
              </a:solidFill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defRPr/>
            </a:pPr>
            <a:r>
              <a:rPr lang="es-CO" sz="2000" b="1" dirty="0" smtClean="0">
                <a:latin typeface="Garamond" pitchFamily="18" charset="0"/>
                <a:ea typeface="Calibri"/>
                <a:cs typeface="Times New Roman"/>
              </a:rPr>
              <a:t>Todos </a:t>
            </a:r>
            <a:r>
              <a:rPr lang="es-CO" sz="2000" b="1" dirty="0">
                <a:latin typeface="Garamond" pitchFamily="18" charset="0"/>
                <a:ea typeface="Calibri"/>
                <a:cs typeface="Times New Roman"/>
              </a:rPr>
              <a:t>para el arte y el arte ¿para todos?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(M): </a:t>
            </a:r>
            <a:r>
              <a:rPr lang="es-CO" sz="2000" dirty="0">
                <a:latin typeface="Garamond" pitchFamily="18" charset="0"/>
                <a:ea typeface="Calibri"/>
                <a:cs typeface="Times New Roman"/>
              </a:rPr>
              <a:t>9</a:t>
            </a: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 de Abril: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Historia del Mueble</a:t>
            </a:r>
            <a:endParaRPr lang="es-CO" sz="2000" dirty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es-CO" sz="2000" dirty="0" smtClean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(V): 12 de Abril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Socialización álbum</a:t>
            </a:r>
          </a:p>
          <a:p>
            <a:pPr algn="just">
              <a:lnSpc>
                <a:spcPct val="115000"/>
              </a:lnSpc>
              <a:defRPr/>
            </a:pPr>
            <a:endParaRPr lang="es-CO" sz="2000" dirty="0">
              <a:latin typeface="Garamond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endParaRPr lang="es-CO" sz="2000" dirty="0">
              <a:latin typeface="Garamond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92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3571876"/>
            <a:ext cx="3714776" cy="30003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solidFill>
                  <a:srgbClr val="C00000"/>
                </a:solidFill>
                <a:latin typeface="Garamond" pitchFamily="18" charset="0"/>
              </a:rPr>
              <a:t>Semana 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13: </a:t>
            </a:r>
          </a:p>
          <a:p>
            <a:pPr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Modelos económicos y visiones del consumo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(M)</a:t>
            </a:r>
            <a:r>
              <a:rPr lang="es-ES" sz="2000" i="1" dirty="0" smtClean="0">
                <a:latin typeface="Garamond" pitchFamily="18" charset="0"/>
              </a:rPr>
              <a:t>: 16</a:t>
            </a:r>
            <a:r>
              <a:rPr lang="es-ES" sz="2000" dirty="0" smtClean="0">
                <a:latin typeface="Garamond" pitchFamily="18" charset="0"/>
              </a:rPr>
              <a:t> de Abril :</a:t>
            </a:r>
            <a:endParaRPr lang="es-ES" sz="2000" dirty="0">
              <a:latin typeface="Garamond" pitchFamily="18" charset="0"/>
            </a:endParaRPr>
          </a:p>
          <a:p>
            <a:pPr>
              <a:buNone/>
            </a:pPr>
            <a:r>
              <a:rPr lang="es-ES" sz="2000" dirty="0">
                <a:latin typeface="Garamond" pitchFamily="18" charset="0"/>
              </a:rPr>
              <a:t> </a:t>
            </a:r>
            <a:r>
              <a:rPr lang="es-ES" sz="2000" dirty="0" err="1" smtClean="0">
                <a:latin typeface="Garamond" pitchFamily="18" charset="0"/>
              </a:rPr>
              <a:t>Arts</a:t>
            </a:r>
            <a:r>
              <a:rPr lang="es-ES" sz="2000" dirty="0" smtClean="0">
                <a:latin typeface="Garamond" pitchFamily="18" charset="0"/>
              </a:rPr>
              <a:t> and </a:t>
            </a:r>
            <a:r>
              <a:rPr lang="es-ES" sz="2000" dirty="0" err="1" smtClean="0">
                <a:latin typeface="Garamond" pitchFamily="18" charset="0"/>
              </a:rPr>
              <a:t>Crafts</a:t>
            </a:r>
            <a:r>
              <a:rPr lang="es-ES" sz="2000" dirty="0" smtClean="0">
                <a:latin typeface="Garamond" pitchFamily="18" charset="0"/>
              </a:rPr>
              <a:t> 1</a:t>
            </a:r>
            <a:endParaRPr lang="es-ES" sz="2000" dirty="0">
              <a:latin typeface="Garamond" pitchFamily="18" charset="0"/>
            </a:endParaRPr>
          </a:p>
          <a:p>
            <a:pPr lvl="0">
              <a:buNone/>
            </a:pPr>
            <a:endParaRPr lang="es-ES" sz="2000" i="1" dirty="0" smtClean="0">
              <a:latin typeface="Garamond" pitchFamily="18" charset="0"/>
            </a:endParaRPr>
          </a:p>
          <a:p>
            <a:pPr lvl="0">
              <a:buNone/>
            </a:pPr>
            <a:r>
              <a:rPr lang="es-ES" sz="2000" dirty="0" smtClean="0">
                <a:latin typeface="Garamond" pitchFamily="18" charset="0"/>
              </a:rPr>
              <a:t>(V): 19 de Abril </a:t>
            </a:r>
          </a:p>
          <a:p>
            <a:pPr lvl="0">
              <a:buNone/>
            </a:pPr>
            <a:r>
              <a:rPr lang="es-ES" sz="2000" dirty="0" err="1" smtClean="0">
                <a:latin typeface="Garamond" pitchFamily="18" charset="0"/>
              </a:rPr>
              <a:t>Arts</a:t>
            </a:r>
            <a:r>
              <a:rPr lang="es-ES" sz="2000" dirty="0" smtClean="0">
                <a:latin typeface="Garamond" pitchFamily="18" charset="0"/>
              </a:rPr>
              <a:t> and </a:t>
            </a:r>
            <a:r>
              <a:rPr lang="es-ES" sz="2000" dirty="0" err="1" smtClean="0">
                <a:latin typeface="Garamond" pitchFamily="18" charset="0"/>
              </a:rPr>
              <a:t>Crafts</a:t>
            </a:r>
            <a:r>
              <a:rPr lang="es-ES" sz="2000" dirty="0" smtClean="0">
                <a:latin typeface="Garamond" pitchFamily="18" charset="0"/>
              </a:rPr>
              <a:t> 2</a:t>
            </a:r>
          </a:p>
        </p:txBody>
      </p:sp>
      <p:pic>
        <p:nvPicPr>
          <p:cNvPr id="4" name="Picture 2" descr="http://designblog.uniandes.edu.co/blogs/dise1204/files/2009/06/arts-cra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93" y="-1"/>
            <a:ext cx="53431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214554"/>
            <a:ext cx="4829180" cy="2783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solidFill>
                  <a:schemeClr val="accent2"/>
                </a:solidFill>
                <a:latin typeface="Garamond" pitchFamily="18" charset="0"/>
              </a:rPr>
              <a:t>Semana </a:t>
            </a:r>
            <a:r>
              <a:rPr lang="es-ES" sz="2000" b="1" dirty="0" smtClean="0">
                <a:solidFill>
                  <a:schemeClr val="accent2"/>
                </a:solidFill>
                <a:latin typeface="Garamond" pitchFamily="18" charset="0"/>
              </a:rPr>
              <a:t>14 </a:t>
            </a:r>
          </a:p>
          <a:p>
            <a:pPr>
              <a:buNone/>
            </a:pPr>
            <a:r>
              <a:rPr lang="es-CO" sz="2000" b="1" dirty="0" smtClean="0">
                <a:latin typeface="Garamond" pitchFamily="18" charset="0"/>
                <a:ea typeface="Calibri"/>
                <a:cs typeface="Times New Roman"/>
              </a:rPr>
              <a:t>Modernismos</a:t>
            </a:r>
            <a:endParaRPr lang="es-ES" sz="2000" dirty="0">
              <a:solidFill>
                <a:schemeClr val="accent2"/>
              </a:solidFill>
              <a:latin typeface="Garamond" pitchFamily="18" charset="0"/>
            </a:endParaRP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ES" sz="2000" dirty="0" smtClean="0">
                <a:latin typeface="Garamond" pitchFamily="18" charset="0"/>
              </a:rPr>
              <a:t>(M</a:t>
            </a:r>
            <a:r>
              <a:rPr lang="es-ES" sz="2000" dirty="0">
                <a:latin typeface="Garamond" pitchFamily="18" charset="0"/>
              </a:rPr>
              <a:t>): </a:t>
            </a:r>
            <a:r>
              <a:rPr lang="es-ES" sz="2000" dirty="0" smtClean="0">
                <a:latin typeface="Garamond" pitchFamily="18" charset="0"/>
              </a:rPr>
              <a:t>23 de Abril</a:t>
            </a:r>
            <a:endParaRPr lang="es-CO" sz="2000" b="1" dirty="0"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ES" sz="2000" dirty="0" smtClean="0">
                <a:latin typeface="Garamond" pitchFamily="18" charset="0"/>
              </a:rPr>
              <a:t> </a:t>
            </a: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Taylor y el </a:t>
            </a:r>
            <a:r>
              <a:rPr lang="es-CO" sz="2000" dirty="0" err="1" smtClean="0">
                <a:latin typeface="Garamond" pitchFamily="18" charset="0"/>
                <a:ea typeface="Calibri"/>
                <a:cs typeface="Times New Roman"/>
              </a:rPr>
              <a:t>Fordismo</a:t>
            </a: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(V):  26 de Abril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Art </a:t>
            </a:r>
            <a:r>
              <a:rPr lang="es-CO" sz="2000" dirty="0" err="1" smtClean="0">
                <a:latin typeface="Garamond" pitchFamily="18" charset="0"/>
                <a:ea typeface="Calibri"/>
                <a:cs typeface="Times New Roman"/>
              </a:rPr>
              <a:t>nouveau</a:t>
            </a:r>
            <a:endParaRPr lang="es-CO" sz="2000" dirty="0"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  <a:defRPr/>
            </a:pPr>
            <a:endParaRPr lang="es-CO" sz="2000" dirty="0" smtClean="0">
              <a:latin typeface="Garamond" pitchFamily="18" charset="0"/>
              <a:ea typeface="Calibri"/>
              <a:cs typeface="Times New Roman"/>
            </a:endParaRPr>
          </a:p>
          <a:p>
            <a:pPr>
              <a:buNone/>
            </a:pPr>
            <a:endParaRPr lang="es-ES" sz="2000" dirty="0"/>
          </a:p>
          <a:p>
            <a:endParaRPr lang="es-ES" dirty="0"/>
          </a:p>
        </p:txBody>
      </p:sp>
      <p:pic>
        <p:nvPicPr>
          <p:cNvPr id="5" name="Picture 2" descr="http://www.mundoautomotor.com.ar/web/wp-content/uploads/2008/09/01-ford-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98" y="642918"/>
            <a:ext cx="6335302" cy="52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3357562"/>
            <a:ext cx="4143404" cy="27363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CO" sz="2000" b="1" dirty="0">
                <a:solidFill>
                  <a:schemeClr val="accent2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Semana </a:t>
            </a:r>
            <a:r>
              <a:rPr lang="es-CO" sz="2000" b="1" dirty="0" smtClean="0">
                <a:solidFill>
                  <a:schemeClr val="accent2"/>
                </a:solidFill>
                <a:latin typeface="Garamond" pitchFamily="18" charset="0"/>
                <a:ea typeface="Calibri" pitchFamily="34" charset="0"/>
                <a:cs typeface="Times New Roman" pitchFamily="18" charset="0"/>
              </a:rPr>
              <a:t>15:</a:t>
            </a:r>
            <a:r>
              <a:rPr lang="es-CO" sz="20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CO" sz="2000" b="1" dirty="0" smtClean="0">
                <a:latin typeface="Garamond" pitchFamily="18" charset="0"/>
                <a:ea typeface="Calibri" pitchFamily="34" charset="0"/>
                <a:cs typeface="Times New Roman" pitchFamily="18" charset="0"/>
              </a:rPr>
              <a:t>Narrativas </a:t>
            </a:r>
            <a:r>
              <a:rPr lang="es-CO" sz="2000" b="1" dirty="0">
                <a:latin typeface="Garamond" pitchFamily="18" charset="0"/>
                <a:ea typeface="Calibri" pitchFamily="34" charset="0"/>
                <a:cs typeface="Times New Roman" pitchFamily="18" charset="0"/>
              </a:rPr>
              <a:t>y vestidos  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ES" sz="2000" dirty="0" smtClean="0">
                <a:latin typeface="Garamond" pitchFamily="18" charset="0"/>
              </a:rPr>
              <a:t>(M): 30 de Abril: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ES" sz="2000" dirty="0" smtClean="0">
                <a:latin typeface="Garamond" pitchFamily="18" charset="0"/>
                <a:ea typeface="Calibri"/>
                <a:cs typeface="Times New Roman"/>
              </a:rPr>
              <a:t>Art </a:t>
            </a:r>
            <a:r>
              <a:rPr lang="es-ES" sz="2000" dirty="0" err="1" smtClean="0">
                <a:latin typeface="Garamond" pitchFamily="18" charset="0"/>
                <a:ea typeface="Calibri"/>
                <a:cs typeface="Times New Roman"/>
              </a:rPr>
              <a:t>Deco</a:t>
            </a:r>
            <a:endParaRPr lang="es-CO" sz="2000" dirty="0" smtClean="0">
              <a:latin typeface="Garamond" pitchFamily="18" charset="0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(</a:t>
            </a:r>
            <a:r>
              <a:rPr lang="es-CO" sz="2000" dirty="0">
                <a:latin typeface="Garamond" pitchFamily="18" charset="0"/>
                <a:ea typeface="Calibri"/>
                <a:cs typeface="Times New Roman"/>
              </a:rPr>
              <a:t>V</a:t>
            </a: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): 3 de Mayo :</a:t>
            </a:r>
          </a:p>
          <a:p>
            <a:pPr marL="0" indent="0" algn="just">
              <a:lnSpc>
                <a:spcPct val="115000"/>
              </a:lnSpc>
              <a:buNone/>
              <a:defRPr/>
            </a:pPr>
            <a:r>
              <a:rPr lang="es-ES" sz="2000" dirty="0" smtClean="0">
                <a:latin typeface="Garamond" pitchFamily="18" charset="0"/>
                <a:ea typeface="Calibri"/>
                <a:cs typeface="Times New Roman"/>
              </a:rPr>
              <a:t>El Vestido, reflejo de época</a:t>
            </a:r>
            <a:endParaRPr lang="es-CO" sz="2000" dirty="0" smtClean="0">
              <a:latin typeface="Garamond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D:\Users\Maria Clara\Documents\Medellín\Documentos Portatil\universidad central\LA CALLE 22\albúm de bogotá\Matrimono Gonzalez 1927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06" y="0"/>
            <a:ext cx="5242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043599" y="6550223"/>
            <a:ext cx="3100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50000"/>
                  </a:schemeClr>
                </a:solidFill>
              </a:rPr>
              <a:t>Álbum de Bogotá: Matrimonio González</a:t>
            </a:r>
            <a:endParaRPr lang="es-CO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571744"/>
            <a:ext cx="5256584" cy="38010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000" b="1" dirty="0">
                <a:solidFill>
                  <a:schemeClr val="accent2"/>
                </a:solidFill>
                <a:latin typeface="Garamond" pitchFamily="18" charset="0"/>
              </a:rPr>
              <a:t>Semana </a:t>
            </a:r>
            <a:r>
              <a:rPr lang="es-ES" sz="2000" b="1" dirty="0" smtClean="0">
                <a:solidFill>
                  <a:schemeClr val="accent2"/>
                </a:solidFill>
                <a:latin typeface="Garamond" pitchFamily="18" charset="0"/>
              </a:rPr>
              <a:t>16</a:t>
            </a:r>
            <a:endParaRPr lang="es-ES" sz="2000" dirty="0">
              <a:latin typeface="Garamond" pitchFamily="18" charset="0"/>
            </a:endParaRP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(M ): </a:t>
            </a:r>
            <a:r>
              <a:rPr lang="es-ES" sz="2000" dirty="0">
                <a:latin typeface="Garamond" pitchFamily="18" charset="0"/>
              </a:rPr>
              <a:t>7</a:t>
            </a:r>
            <a:r>
              <a:rPr lang="es-ES" sz="2000" dirty="0" smtClean="0">
                <a:latin typeface="Garamond" pitchFamily="18" charset="0"/>
              </a:rPr>
              <a:t> de Mayo:</a:t>
            </a:r>
          </a:p>
          <a:p>
            <a:pPr>
              <a:buNone/>
            </a:pPr>
            <a:r>
              <a:rPr lang="es-CO" sz="2000" dirty="0" smtClean="0">
                <a:latin typeface="Garamond" pitchFamily="18" charset="0"/>
              </a:rPr>
              <a:t>Examen Final</a:t>
            </a:r>
            <a:endParaRPr lang="es-CO" sz="2000" dirty="0">
              <a:latin typeface="Garamond" pitchFamily="18" charset="0"/>
            </a:endParaRPr>
          </a:p>
          <a:p>
            <a:pPr>
              <a:buNone/>
            </a:pPr>
            <a:r>
              <a:rPr lang="es-CO" sz="2000" dirty="0" smtClean="0">
                <a:latin typeface="Garamond" pitchFamily="18" charset="0"/>
              </a:rPr>
              <a:t>(V):  10 de Mayo</a:t>
            </a:r>
          </a:p>
          <a:p>
            <a:pPr>
              <a:buNone/>
            </a:pPr>
            <a:r>
              <a:rPr lang="es-CO" sz="2000" dirty="0" smtClean="0">
                <a:latin typeface="Garamond" pitchFamily="18" charset="0"/>
              </a:rPr>
              <a:t>Asesoría de Proyectos</a:t>
            </a:r>
          </a:p>
          <a:p>
            <a:pPr>
              <a:buNone/>
            </a:pPr>
            <a:endParaRPr lang="es-CO" sz="20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CO" sz="2800" b="1" dirty="0" smtClean="0">
                <a:solidFill>
                  <a:schemeClr val="accent2"/>
                </a:solidFill>
                <a:latin typeface="Garamond" pitchFamily="18" charset="0"/>
              </a:rPr>
              <a:t>Recreaciones de Época</a:t>
            </a:r>
          </a:p>
        </p:txBody>
      </p:sp>
    </p:spTree>
    <p:extLst>
      <p:ext uri="{BB962C8B-B14F-4D97-AF65-F5344CB8AC3E}">
        <p14:creationId xmlns:p14="http://schemas.microsoft.com/office/powerpoint/2010/main" val="25375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>
                <a:solidFill>
                  <a:schemeClr val="accent2"/>
                </a:solidFill>
                <a:latin typeface="Garamond" pitchFamily="18" charset="0"/>
              </a:rPr>
              <a:t>Descripción del </a:t>
            </a:r>
            <a:r>
              <a:rPr lang="es-ES" b="1" dirty="0" smtClean="0">
                <a:solidFill>
                  <a:schemeClr val="accent2"/>
                </a:solidFill>
                <a:latin typeface="Garamond" pitchFamily="18" charset="0"/>
              </a:rPr>
              <a:t>curso</a:t>
            </a:r>
          </a:p>
          <a:p>
            <a:pPr>
              <a:buNone/>
            </a:pPr>
            <a:endParaRPr lang="es-ES" dirty="0">
              <a:solidFill>
                <a:schemeClr val="accent2"/>
              </a:solidFill>
              <a:latin typeface="Garamond" pitchFamily="18" charset="0"/>
            </a:endParaRPr>
          </a:p>
          <a:p>
            <a:pPr algn="just">
              <a:buNone/>
            </a:pPr>
            <a:r>
              <a:rPr lang="es-CO" sz="2100" dirty="0">
                <a:latin typeface="Garamond" pitchFamily="18" charset="0"/>
              </a:rPr>
              <a:t> </a:t>
            </a:r>
            <a:r>
              <a:rPr lang="es-CO" sz="2100" dirty="0" smtClean="0">
                <a:latin typeface="Garamond" pitchFamily="18" charset="0"/>
              </a:rPr>
              <a:t>   Reconocer las principales corrientes del diseño desde la Revolución Industrial hasta nuestros días, supone entender la relación entre las ideas y los objetos, y acercarse a los diversos acontecimientos históricos desde la producción de las imágenes que los recrean.  Así, la arquitectura, el mobiliario, la moda, la escritura y las artes plásticas, hacen parte de la manera en que los seres humanos se adaptan a su entorno,  interactúan entre sí y les expresan a los otros quiénes son y qué quieren ser. Es por eso que el curso pretende sensibilizar a los estudiantes con las imágenes y los objetos que en Occidente sirven para comprender la modernidad y sus crisis; proceso que les permitirá no sólo identificar tendencias y estilos sino leer una época a partir de sus objetos y demás producción iconográfica</a:t>
            </a:r>
            <a:endParaRPr lang="es-ES" sz="2100" b="1" spc="300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  <a:sym typeface="Verdana" charset="0"/>
            </a:endParaRPr>
          </a:p>
          <a:p>
            <a:pPr algn="just">
              <a:buNone/>
            </a:pPr>
            <a:endParaRPr lang="es-ES" dirty="0">
              <a:latin typeface="Garamond" pitchFamily="18" charset="0"/>
            </a:endParaRPr>
          </a:p>
          <a:p>
            <a:pPr algn="just"/>
            <a:endParaRPr lang="es-E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0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5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sz="3400" b="1" dirty="0">
                <a:solidFill>
                  <a:schemeClr val="accent2"/>
                </a:solidFill>
                <a:latin typeface="Garamond" pitchFamily="18" charset="0"/>
              </a:rPr>
              <a:t>Metodología de enseñanza </a:t>
            </a:r>
            <a:endParaRPr lang="es-ES" sz="3400" dirty="0">
              <a:solidFill>
                <a:schemeClr val="accent2"/>
              </a:solidFill>
              <a:latin typeface="Garamond" pitchFamily="18" charset="0"/>
            </a:endParaRPr>
          </a:p>
          <a:p>
            <a:pPr marL="0" indent="0" algn="just" defTabSz="642938">
              <a:lnSpc>
                <a:spcPct val="130000"/>
              </a:lnSpc>
              <a:spcBef>
                <a:spcPts val="138"/>
              </a:spcBef>
              <a:buNone/>
            </a:pPr>
            <a:endParaRPr lang="es-ES" dirty="0" smtClean="0">
              <a:latin typeface="Garamond" pitchFamily="18" charset="0"/>
            </a:endParaRPr>
          </a:p>
          <a:p>
            <a:pPr marL="0" indent="0" algn="just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ES" dirty="0" smtClean="0">
                <a:latin typeface="Garamond" pitchFamily="18" charset="0"/>
              </a:rPr>
              <a:t> Las sesiones </a:t>
            </a:r>
            <a:r>
              <a:rPr lang="es-CO" dirty="0" smtClean="0">
                <a:latin typeface="Garamond" pitchFamily="18" charset="0"/>
                <a:sym typeface="Verdana" charset="0"/>
              </a:rPr>
              <a:t>parten </a:t>
            </a:r>
            <a:r>
              <a:rPr lang="es-CO" dirty="0">
                <a:latin typeface="Garamond" pitchFamily="18" charset="0"/>
                <a:sym typeface="Verdana" charset="0"/>
              </a:rPr>
              <a:t>de charlas donde se espera que los estudiantes comprendan </a:t>
            </a:r>
            <a:r>
              <a:rPr lang="es-CO" dirty="0" smtClean="0">
                <a:latin typeface="Garamond" pitchFamily="18" charset="0"/>
                <a:sym typeface="Verdana" charset="0"/>
              </a:rPr>
              <a:t>los </a:t>
            </a:r>
            <a:r>
              <a:rPr lang="es-CO" dirty="0">
                <a:latin typeface="Garamond" pitchFamily="18" charset="0"/>
                <a:sym typeface="Verdana" charset="0"/>
              </a:rPr>
              <a:t>procesos de pensamiento y </a:t>
            </a:r>
            <a:r>
              <a:rPr lang="es-CO" dirty="0" smtClean="0">
                <a:latin typeface="Garamond" pitchFamily="18" charset="0"/>
                <a:sym typeface="Verdana" charset="0"/>
              </a:rPr>
              <a:t>creación propios del diseño,  mediante </a:t>
            </a:r>
            <a:r>
              <a:rPr lang="es-CO" dirty="0">
                <a:latin typeface="Garamond" pitchFamily="18" charset="0"/>
                <a:sym typeface="Verdana" charset="0"/>
              </a:rPr>
              <a:t>la lectura de imágenes. Por ello, es imprescindible que asistan a las sesiones, preparen previamente las lecturas y participen en las discusiones planteadas. </a:t>
            </a:r>
          </a:p>
          <a:p>
            <a:pPr marL="39688" algn="just" defTabSz="642938">
              <a:lnSpc>
                <a:spcPct val="130000"/>
              </a:lnSpc>
              <a:spcBef>
                <a:spcPts val="138"/>
              </a:spcBef>
            </a:pPr>
            <a:endParaRPr lang="es-CO" dirty="0">
              <a:latin typeface="Garamond" pitchFamily="18" charset="0"/>
              <a:sym typeface="Verdana" charset="0"/>
            </a:endParaRPr>
          </a:p>
          <a:p>
            <a:pPr marL="0" indent="0" algn="just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CO" dirty="0" smtClean="0">
                <a:latin typeface="Garamond" pitchFamily="18" charset="0"/>
                <a:sym typeface="Verdana" charset="0"/>
              </a:rPr>
              <a:t>A </a:t>
            </a:r>
            <a:r>
              <a:rPr lang="es-CO" dirty="0">
                <a:latin typeface="Garamond" pitchFamily="18" charset="0"/>
                <a:sym typeface="Verdana" charset="0"/>
              </a:rPr>
              <a:t>su vez, los proyectos de reflexión y creación contribuyen a evaluar la capacidad de los estudiantes de adoptar una postura crítica frente al objeto de diseño y de acercarse a la posibilidad expresiva de sus diversos estilos.</a:t>
            </a:r>
            <a:endParaRPr lang="en-US" dirty="0">
              <a:latin typeface="Garamond" pitchFamily="18" charset="0"/>
              <a:sym typeface="Arial" charset="0"/>
            </a:endParaRPr>
          </a:p>
          <a:p>
            <a:pPr>
              <a:buNone/>
            </a:pPr>
            <a:endParaRPr lang="es-E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034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ES" sz="3600" b="1" dirty="0">
                <a:solidFill>
                  <a:schemeClr val="accent2"/>
                </a:solidFill>
                <a:latin typeface="Garamond" pitchFamily="18" charset="0"/>
                <a:sym typeface="Verdana" charset="0"/>
              </a:rPr>
              <a:t>Sistema de evaluación</a:t>
            </a:r>
          </a:p>
          <a:p>
            <a:pPr marL="0" indent="0" algn="just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ES" dirty="0">
                <a:latin typeface="Garamond" pitchFamily="18" charset="0"/>
                <a:sym typeface="Verdana" charset="0"/>
              </a:rPr>
              <a:t>Se realizan dos pruebas de conocimientos a partir de las lecturas y lo visto en clase. Paralelo a esto, los estudiantes llevan a cabo una serie de ejercicios teórico prácticos que involucran competencias asociadas con: reconocer estilos y tendencias, adoptar una postura critica frente al quehacer del diseño y comprender, mediante la historia de su familia, la relación entre  los diversos procesos históricos que le atañen a Colombia y al mundo, y su manifestación en imágenes. A su vez,  afianzan su capacidad argumentativa, mediante ensayos en que  indagan por  </a:t>
            </a:r>
            <a:r>
              <a:rPr lang="es-ES" dirty="0" smtClean="0">
                <a:latin typeface="Garamond" pitchFamily="18" charset="0"/>
                <a:sym typeface="Verdana" charset="0"/>
              </a:rPr>
              <a:t>la </a:t>
            </a:r>
            <a:r>
              <a:rPr lang="es-ES" dirty="0">
                <a:latin typeface="Garamond" pitchFamily="18" charset="0"/>
                <a:sym typeface="Verdana" charset="0"/>
              </a:rPr>
              <a:t>relación</a:t>
            </a:r>
            <a:r>
              <a:rPr lang="es-ES" sz="2800" b="1" dirty="0">
                <a:latin typeface="Garamond" pitchFamily="18" charset="0"/>
                <a:sym typeface="Verdana" charset="0"/>
              </a:rPr>
              <a:t> </a:t>
            </a:r>
            <a:r>
              <a:rPr lang="es-ES" dirty="0">
                <a:latin typeface="Garamond" pitchFamily="18" charset="0"/>
                <a:sym typeface="Verdana" charset="0"/>
              </a:rPr>
              <a:t>entre  ideas, imágenes y cultura material.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142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/>
          </p:cNvSpPr>
          <p:nvPr/>
        </p:nvSpPr>
        <p:spPr bwMode="auto">
          <a:xfrm>
            <a:off x="539552" y="609650"/>
            <a:ext cx="8280920" cy="5616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8" bIns="0"/>
          <a:lstStyle/>
          <a:p>
            <a:pPr marL="39688" algn="just" defTabSz="642938">
              <a:lnSpc>
                <a:spcPct val="130000"/>
              </a:lnSpc>
              <a:spcBef>
                <a:spcPts val="138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Primer </a:t>
            </a:r>
            <a:r>
              <a:rPr lang="es-ES" sz="2000" b="1" dirty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corte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CO" sz="2000" dirty="0" smtClean="0">
                <a:latin typeface="Garamond" pitchFamily="18" charset="0"/>
                <a:ea typeface="Calibri"/>
                <a:cs typeface="Times New Roman"/>
              </a:rPr>
              <a:t>Biografía del objeto				    10 </a:t>
            </a:r>
            <a:r>
              <a:rPr lang="es-ES" sz="2000" dirty="0" smtClean="0">
                <a:latin typeface="Garamond" pitchFamily="18" charset="0"/>
                <a:sym typeface="Verdana" charset="0"/>
              </a:rPr>
              <a:t>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Historia del objeto                                             10%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latin typeface="Garamond" pitchFamily="18" charset="0"/>
                <a:sym typeface="Verdana" charset="0"/>
              </a:rPr>
              <a:t>Parcial teórico escrito			              15%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CO" sz="2000" dirty="0" smtClean="0">
                <a:latin typeface="Garamond" pitchFamily="18" charset="0"/>
                <a:sym typeface="Verdana" charset="0"/>
              </a:rPr>
              <a:t>Creación de Utopías 			              10%</a:t>
            </a:r>
            <a:r>
              <a:rPr lang="es-ES" sz="2000" dirty="0" smtClean="0">
                <a:latin typeface="Garamond" pitchFamily="18" charset="0"/>
                <a:sym typeface="Verdana" charset="0"/>
              </a:rPr>
              <a:t>                                             </a:t>
            </a:r>
            <a:endParaRPr lang="es-ES" sz="2000" dirty="0" smtClean="0">
              <a:solidFill>
                <a:schemeClr val="tx1"/>
              </a:solidFill>
              <a:latin typeface="Garamond" pitchFamily="18" charset="0"/>
              <a:sym typeface="Verdana" charset="0"/>
            </a:endParaRP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-----------------------------------------------	              45%     </a:t>
            </a:r>
          </a:p>
          <a:p>
            <a:pPr marL="39688" algn="just" defTabSz="642938">
              <a:lnSpc>
                <a:spcPct val="120000"/>
              </a:lnSpc>
              <a:spcBef>
                <a:spcPts val="138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Final</a:t>
            </a:r>
          </a:p>
          <a:p>
            <a:pPr marL="39688" algn="just" defTabSz="642938">
              <a:lnSpc>
                <a:spcPct val="120000"/>
              </a:lnSpc>
              <a:spcBef>
                <a:spcPts val="138"/>
              </a:spcBef>
            </a:pPr>
            <a:r>
              <a:rPr lang="es-ES" sz="2000" dirty="0" smtClean="0">
                <a:latin typeface="Garamond" pitchFamily="18" charset="0"/>
                <a:sym typeface="Verdana" charset="0"/>
              </a:rPr>
              <a:t>Álbum </a:t>
            </a:r>
            <a:r>
              <a:rPr lang="es-ES" sz="2000" dirty="0">
                <a:latin typeface="Garamond" pitchFamily="18" charset="0"/>
                <a:sym typeface="Verdana" charset="0"/>
              </a:rPr>
              <a:t>de familia 				</a:t>
            </a:r>
            <a:r>
              <a:rPr lang="es-ES" sz="2000" dirty="0" smtClean="0">
                <a:latin typeface="Garamond" pitchFamily="18" charset="0"/>
                <a:sym typeface="Verdana" charset="0"/>
              </a:rPr>
              <a:t>             15%</a:t>
            </a:r>
            <a:endParaRPr lang="es-ES" sz="2000" dirty="0">
              <a:latin typeface="Garamond" pitchFamily="18" charset="0"/>
              <a:sym typeface="Verdana" charset="0"/>
            </a:endParaRP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Examen teórico escrito		</a:t>
            </a:r>
            <a:r>
              <a:rPr lang="es-ES" sz="2000" dirty="0" smtClean="0">
                <a:latin typeface="Garamond" pitchFamily="18" charset="0"/>
                <a:sym typeface="Verdana" charset="0"/>
              </a:rPr>
              <a:t>		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   10%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Cacería de  estilos, movimientos y tendencias    10%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latin typeface="Garamond" pitchFamily="18" charset="0"/>
                <a:sym typeface="Verdana" charset="0"/>
              </a:rPr>
              <a:t>Recreación de 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época</a:t>
            </a:r>
            <a:r>
              <a:rPr lang="es-ES" sz="2000" dirty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	                          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        20%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---------------------------------------------------------   55% 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Total     </a:t>
            </a:r>
            <a:r>
              <a:rPr lang="es-ES" sz="2000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          </a:t>
            </a:r>
          </a:p>
          <a:p>
            <a:pPr marL="39688" algn="just" defTabSz="642938">
              <a:spcBef>
                <a:spcPts val="138"/>
              </a:spcBef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________________________________       100%</a:t>
            </a:r>
            <a:endParaRPr lang="en-US" sz="2000" dirty="0">
              <a:solidFill>
                <a:schemeClr val="tx1"/>
              </a:solidFill>
              <a:latin typeface="Garamond" pitchFamily="18" charset="0"/>
              <a:sym typeface="Verdana" charset="0"/>
            </a:endParaRPr>
          </a:p>
          <a:p>
            <a:pPr marL="39688" algn="l" defTabSz="642938">
              <a:lnSpc>
                <a:spcPct val="130000"/>
              </a:lnSpc>
              <a:spcBef>
                <a:spcPts val="138"/>
              </a:spcBef>
            </a:pPr>
            <a:endParaRPr lang="en-US" sz="2000" dirty="0">
              <a:solidFill>
                <a:srgbClr val="FF99CC"/>
              </a:solidFill>
              <a:latin typeface="Garamond" pitchFamily="18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97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</p:spPr>
        <p:txBody>
          <a:bodyPr>
            <a:normAutofit fontScale="25000" lnSpcReduction="20000"/>
          </a:bodyPr>
          <a:lstStyle/>
          <a:p>
            <a:pPr marL="0" indent="0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CO" sz="6600" dirty="0"/>
              <a:t> </a:t>
            </a:r>
            <a:endParaRPr lang="es-CO" sz="6600" dirty="0" smtClean="0"/>
          </a:p>
          <a:p>
            <a:pPr marL="0" indent="0" defTabSz="642938">
              <a:lnSpc>
                <a:spcPct val="130000"/>
              </a:lnSpc>
              <a:spcBef>
                <a:spcPts val="138"/>
              </a:spcBef>
              <a:buNone/>
            </a:pPr>
            <a:r>
              <a:rPr lang="es-CO" sz="9600" b="1" dirty="0" smtClean="0">
                <a:solidFill>
                  <a:schemeClr val="accent2"/>
                </a:solidFill>
                <a:latin typeface="Garamond" pitchFamily="18" charset="0"/>
              </a:rPr>
              <a:t>Reglas </a:t>
            </a:r>
            <a:r>
              <a:rPr lang="es-CO" sz="9600" b="1" dirty="0">
                <a:solidFill>
                  <a:schemeClr val="accent2"/>
                </a:solidFill>
                <a:latin typeface="Garamond" pitchFamily="18" charset="0"/>
              </a:rPr>
              <a:t>de Juego</a:t>
            </a:r>
          </a:p>
          <a:p>
            <a:pPr marL="0" indent="0" defTabSz="642938">
              <a:lnSpc>
                <a:spcPct val="130000"/>
              </a:lnSpc>
              <a:spcBef>
                <a:spcPts val="138"/>
              </a:spcBef>
              <a:buNone/>
            </a:pPr>
            <a:endParaRPr lang="es-ES" sz="6200" dirty="0" smtClean="0">
              <a:latin typeface="Verdana" charset="0"/>
              <a:sym typeface="Verdana" charset="0"/>
            </a:endParaRPr>
          </a:p>
          <a:p>
            <a:pPr marL="0" indent="0" defTabSz="642938">
              <a:lnSpc>
                <a:spcPct val="130000"/>
              </a:lnSpc>
              <a:spcBef>
                <a:spcPts val="138"/>
              </a:spcBef>
              <a:buNone/>
            </a:pPr>
            <a:endParaRPr lang="es-ES" sz="8000" dirty="0">
              <a:latin typeface="Garamond" pitchFamily="18" charset="0"/>
              <a:sym typeface="Verdana" charset="0"/>
            </a:endParaRP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 La </a:t>
            </a:r>
            <a:r>
              <a:rPr lang="es-ES" sz="8000" dirty="0">
                <a:latin typeface="Garamond" pitchFamily="18" charset="0"/>
              </a:rPr>
              <a:t>ausencia durante un examen o entrega debe ser debidamente</a:t>
            </a:r>
          </a:p>
          <a:p>
            <a:pPr marL="0" indent="0">
              <a:buNone/>
            </a:pPr>
            <a:r>
              <a:rPr lang="es-ES" sz="8000" dirty="0">
                <a:latin typeface="Garamond" pitchFamily="18" charset="0"/>
              </a:rPr>
              <a:t>justificada de acuerdo con lo estipulado en el  reglamento. De lo contrario,  el estudiante obtendrá nota de cero (0.0</a:t>
            </a:r>
            <a:r>
              <a:rPr lang="es-ES" sz="8000" dirty="0" smtClean="0">
                <a:latin typeface="Garamond" pitchFamily="18" charset="0"/>
              </a:rPr>
              <a:t>)</a:t>
            </a:r>
            <a:endParaRPr lang="es-ES" sz="80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 </a:t>
            </a:r>
            <a:r>
              <a:rPr lang="es-ES" sz="8000" dirty="0">
                <a:latin typeface="Garamond" pitchFamily="18" charset="0"/>
              </a:rPr>
              <a:t>La preparación del material de clase (lecturas, ejercicios, etc.) es</a:t>
            </a:r>
          </a:p>
          <a:p>
            <a:pPr marL="0" indent="0">
              <a:buNone/>
            </a:pPr>
            <a:r>
              <a:rPr lang="es-ES" sz="8000" dirty="0">
                <a:latin typeface="Garamond" pitchFamily="18" charset="0"/>
              </a:rPr>
              <a:t>fundamental y obligatoria. </a:t>
            </a: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 </a:t>
            </a:r>
            <a:r>
              <a:rPr lang="es-ES" sz="8000" dirty="0">
                <a:latin typeface="Garamond" pitchFamily="18" charset="0"/>
              </a:rPr>
              <a:t>No está permitido el uso de dispositivos de comunicación móvil,</a:t>
            </a:r>
          </a:p>
          <a:p>
            <a:pPr marL="0" indent="0">
              <a:buNone/>
            </a:pPr>
            <a:r>
              <a:rPr lang="es-ES" sz="8000" dirty="0">
                <a:latin typeface="Garamond" pitchFamily="18" charset="0"/>
              </a:rPr>
              <a:t>dispositivos de audio, o computadores a los que se les de un uso</a:t>
            </a:r>
          </a:p>
          <a:p>
            <a:pPr marL="0" indent="0">
              <a:buNone/>
            </a:pPr>
            <a:r>
              <a:rPr lang="es-ES" sz="8000" dirty="0">
                <a:latin typeface="Garamond" pitchFamily="18" charset="0"/>
              </a:rPr>
              <a:t>diferente a la </a:t>
            </a:r>
            <a:r>
              <a:rPr lang="es-ES" sz="8000" dirty="0" smtClean="0">
                <a:latin typeface="Garamond" pitchFamily="18" charset="0"/>
              </a:rPr>
              <a:t>clase durante </a:t>
            </a:r>
            <a:r>
              <a:rPr lang="es-ES" sz="8000" dirty="0">
                <a:latin typeface="Garamond" pitchFamily="18" charset="0"/>
              </a:rPr>
              <a:t>las sesiones de </a:t>
            </a:r>
            <a:r>
              <a:rPr lang="es-ES" sz="8000" dirty="0" smtClean="0">
                <a:latin typeface="Garamond" pitchFamily="18" charset="0"/>
              </a:rPr>
              <a:t>clase.</a:t>
            </a:r>
            <a:endParaRPr lang="es-ES" sz="80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-Todas </a:t>
            </a:r>
            <a:r>
              <a:rPr lang="es-ES" sz="8000" dirty="0">
                <a:latin typeface="Garamond" pitchFamily="18" charset="0"/>
              </a:rPr>
              <a:t>las preguntas o inquietudes con respecto al curso deben seguir el conducto regular y manifestarse lo antes posible.</a:t>
            </a: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 Cada </a:t>
            </a:r>
            <a:r>
              <a:rPr lang="es-ES" sz="8000" dirty="0">
                <a:latin typeface="Garamond" pitchFamily="18" charset="0"/>
              </a:rPr>
              <a:t>trabajo se evaluará de acuerdo a los parámetros establecidos al momento de ser propuesto</a:t>
            </a:r>
            <a:r>
              <a:rPr lang="es-ES" sz="8000" dirty="0" smtClean="0">
                <a:latin typeface="Garamond" pitchFamily="18" charset="0"/>
              </a:rPr>
              <a:t>.</a:t>
            </a:r>
            <a:endParaRPr lang="es-ES" sz="80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 -Todos </a:t>
            </a:r>
            <a:r>
              <a:rPr lang="es-ES" sz="8000" dirty="0">
                <a:latin typeface="Garamond" pitchFamily="18" charset="0"/>
              </a:rPr>
              <a:t>los trabajos deben cumplir con las pautas de cita y referencia, disponibles en la cartilla de Citas y Referencias de la Universidad. Se usarán las reglas específicas para arquitectura y diseño</a:t>
            </a:r>
            <a:r>
              <a:rPr lang="es-ES" sz="8000" dirty="0" smtClean="0">
                <a:latin typeface="Garamond" pitchFamily="18" charset="0"/>
              </a:rPr>
              <a:t>. (APA)</a:t>
            </a:r>
          </a:p>
          <a:p>
            <a:pPr marL="0" indent="0">
              <a:buNone/>
            </a:pPr>
            <a:r>
              <a:rPr lang="es-ES" sz="8000" dirty="0" smtClean="0">
                <a:latin typeface="Garamond" pitchFamily="18" charset="0"/>
              </a:rPr>
              <a:t>-La </a:t>
            </a:r>
            <a:r>
              <a:rPr lang="es-ES" sz="8000" dirty="0">
                <a:latin typeface="Garamond" pitchFamily="18" charset="0"/>
              </a:rPr>
              <a:t>nota final del semestre se aproximará de acuerdo con la </a:t>
            </a:r>
            <a:r>
              <a:rPr lang="es-ES" sz="8000" dirty="0" smtClean="0">
                <a:latin typeface="Garamond" pitchFamily="18" charset="0"/>
              </a:rPr>
              <a:t>escala establecida </a:t>
            </a:r>
            <a:r>
              <a:rPr lang="es-ES" sz="8000" dirty="0">
                <a:latin typeface="Garamond" pitchFamily="18" charset="0"/>
              </a:rPr>
              <a:t>dentro del reglamento de la universidad </a:t>
            </a:r>
            <a:r>
              <a:rPr lang="es-ES" sz="8000" dirty="0" smtClean="0">
                <a:latin typeface="Garamond" pitchFamily="18" charset="0"/>
              </a:rPr>
              <a:t>. 2.8</a:t>
            </a:r>
            <a:r>
              <a:rPr lang="es-ES" sz="8000" dirty="0">
                <a:latin typeface="Garamond" pitchFamily="18" charset="0"/>
              </a:rPr>
              <a:t>, será homologado a 2.5.</a:t>
            </a:r>
            <a:endParaRPr lang="es-CO" sz="8000" b="1" dirty="0">
              <a:latin typeface="Garamond" pitchFamily="18" charset="0"/>
              <a:sym typeface="Verdana" charset="0"/>
            </a:endParaRPr>
          </a:p>
          <a:p>
            <a:pPr marL="0" indent="0">
              <a:buNone/>
            </a:pPr>
            <a:endParaRPr lang="es-CO" sz="6200" dirty="0"/>
          </a:p>
        </p:txBody>
      </p:sp>
    </p:spTree>
    <p:extLst>
      <p:ext uri="{BB962C8B-B14F-4D97-AF65-F5344CB8AC3E}">
        <p14:creationId xmlns:p14="http://schemas.microsoft.com/office/powerpoint/2010/main" val="46913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407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ES" sz="3400" b="1" dirty="0" smtClean="0">
                <a:solidFill>
                  <a:schemeClr val="accent2"/>
                </a:solidFill>
                <a:latin typeface="Garamond" pitchFamily="18" charset="0"/>
              </a:rPr>
              <a:t>¿Qué se espera lograr? </a:t>
            </a:r>
          </a:p>
          <a:p>
            <a:pPr algn="just">
              <a:buNone/>
            </a:pPr>
            <a:endParaRPr lang="es-ES" sz="3400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 marL="39688" algn="just" defTabSz="642938">
              <a:spcBef>
                <a:spcPts val="300"/>
              </a:spcBef>
            </a:pPr>
            <a:r>
              <a:rPr lang="es-ES" sz="2800" dirty="0" smtClean="0">
                <a:latin typeface="Garamond" pitchFamily="18" charset="0"/>
              </a:rPr>
              <a:t> </a:t>
            </a:r>
            <a:r>
              <a:rPr lang="es-ES" sz="2600" dirty="0" smtClean="0">
                <a:solidFill>
                  <a:srgbClr val="C00000"/>
                </a:solidFill>
                <a:latin typeface="Garamond" pitchFamily="18" charset="0"/>
                <a:cs typeface="Iskoola Pota" pitchFamily="34" charset="0"/>
              </a:rPr>
              <a:t>Acercarse</a:t>
            </a:r>
            <a:r>
              <a:rPr lang="es-ES" sz="2600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Iskoola Pota" pitchFamily="34" charset="0"/>
              </a:rPr>
              <a:t> </a:t>
            </a:r>
            <a:r>
              <a:rPr lang="es-ES" sz="2600" dirty="0" smtClean="0">
                <a:latin typeface="Garamond" pitchFamily="18" charset="0"/>
                <a:cs typeface="Iskoola Pota" pitchFamily="34" charset="0"/>
              </a:rPr>
              <a:t>a la historia del diseño como una manifestación cultural, desde la Edad Media hasta comienzos del siglo XX, mediante la confrontación de diferentes fuentes iconográficas y verbales, con el fin de afianzar la capacidad </a:t>
            </a:r>
            <a:r>
              <a:rPr lang="es-ES" sz="2600" dirty="0" smtClean="0">
                <a:solidFill>
                  <a:srgbClr val="FF0000"/>
                </a:solidFill>
                <a:latin typeface="Garamond" pitchFamily="18" charset="0"/>
                <a:cs typeface="Iskoola Pota" pitchFamily="34" charset="0"/>
              </a:rPr>
              <a:t>interpretativa</a:t>
            </a:r>
            <a:r>
              <a:rPr lang="es-ES" sz="2600" dirty="0" smtClean="0">
                <a:latin typeface="Garamond" pitchFamily="18" charset="0"/>
                <a:cs typeface="Iskoola Pota" pitchFamily="34" charset="0"/>
              </a:rPr>
              <a:t> y </a:t>
            </a:r>
            <a:r>
              <a:rPr lang="es-ES" sz="2600" dirty="0" smtClean="0">
                <a:solidFill>
                  <a:srgbClr val="FF0000"/>
                </a:solidFill>
                <a:latin typeface="Garamond" pitchFamily="18" charset="0"/>
                <a:cs typeface="Iskoola Pota" pitchFamily="34" charset="0"/>
              </a:rPr>
              <a:t>crítica </a:t>
            </a:r>
            <a:r>
              <a:rPr lang="es-ES" sz="2600" dirty="0" smtClean="0">
                <a:latin typeface="Garamond" pitchFamily="18" charset="0"/>
                <a:cs typeface="Iskoola Pota" pitchFamily="34" charset="0"/>
              </a:rPr>
              <a:t>de los estudiantes.</a:t>
            </a:r>
            <a:endParaRPr lang="es-CO" sz="2600" dirty="0" smtClean="0">
              <a:latin typeface="Garamond" pitchFamily="18" charset="0"/>
              <a:cs typeface="Iskoola Pota" pitchFamily="34" charset="0"/>
            </a:endParaRPr>
          </a:p>
          <a:p>
            <a:pPr marL="39688" algn="just" defTabSz="642938">
              <a:spcBef>
                <a:spcPts val="300"/>
              </a:spcBef>
            </a:pPr>
            <a:endParaRPr lang="es-ES" sz="26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9688" algn="just" defTabSz="642938">
              <a:spcBef>
                <a:spcPts val="300"/>
              </a:spcBef>
            </a:pPr>
            <a:r>
              <a:rPr lang="es-ES" sz="2600" dirty="0" smtClean="0">
                <a:solidFill>
                  <a:srgbClr val="C00000"/>
                </a:solidFill>
                <a:latin typeface="Garamond" pitchFamily="18" charset="0"/>
              </a:rPr>
              <a:t>Reconocer</a:t>
            </a:r>
            <a:r>
              <a:rPr lang="es-ES" sz="2600" dirty="0" smtClean="0">
                <a:latin typeface="Garamond" pitchFamily="18" charset="0"/>
              </a:rPr>
              <a:t> diferentes objetos y creaciones de diseño,  y entender su concepción, a través de la integración de variables del entorno físico, social, económico, político  y cultural de la época en la que aparecen, lo que  potencializa sus inquietudes frente a la investigación.  </a:t>
            </a:r>
          </a:p>
          <a:p>
            <a:pPr marL="39688" algn="just" defTabSz="642938">
              <a:spcBef>
                <a:spcPts val="300"/>
              </a:spcBef>
            </a:pPr>
            <a:endParaRPr lang="es-ES" sz="2600" dirty="0" smtClean="0">
              <a:solidFill>
                <a:srgbClr val="C00000"/>
              </a:solidFill>
              <a:latin typeface="Garamond" pitchFamily="18" charset="0"/>
            </a:endParaRPr>
          </a:p>
          <a:p>
            <a:pPr marL="39688" algn="just" defTabSz="642938">
              <a:spcBef>
                <a:spcPts val="300"/>
              </a:spcBef>
            </a:pPr>
            <a:r>
              <a:rPr lang="es-ES" sz="2600" dirty="0" smtClean="0">
                <a:solidFill>
                  <a:srgbClr val="C00000"/>
                </a:solidFill>
                <a:latin typeface="Garamond" pitchFamily="18" charset="0"/>
              </a:rPr>
              <a:t>Analizar</a:t>
            </a:r>
            <a:r>
              <a:rPr lang="es-ES" sz="2600" dirty="0" smtClean="0">
                <a:latin typeface="Garamond" pitchFamily="18" charset="0"/>
              </a:rPr>
              <a:t> las condiciones históricas y reflexiones teóricas sobre el diseño para comprender su devenir actual, fortaleciendo la capacidad para  </a:t>
            </a:r>
            <a:r>
              <a:rPr lang="es-ES" sz="2600" dirty="0" smtClean="0">
                <a:solidFill>
                  <a:srgbClr val="FF0000"/>
                </a:solidFill>
                <a:latin typeface="Garamond" pitchFamily="18" charset="0"/>
              </a:rPr>
              <a:t>relacionar</a:t>
            </a:r>
            <a:r>
              <a:rPr lang="es-ES" sz="2600" dirty="0" smtClean="0">
                <a:latin typeface="Garamond" pitchFamily="18" charset="0"/>
              </a:rPr>
              <a:t> e </a:t>
            </a:r>
            <a:r>
              <a:rPr lang="es-ES" sz="2600" dirty="0" smtClean="0">
                <a:solidFill>
                  <a:srgbClr val="FF0000"/>
                </a:solidFill>
                <a:latin typeface="Garamond" pitchFamily="18" charset="0"/>
              </a:rPr>
              <a:t>interpretar</a:t>
            </a:r>
            <a:r>
              <a:rPr lang="es-ES" sz="2600" dirty="0" smtClean="0">
                <a:latin typeface="Garamond" pitchFamily="18" charset="0"/>
              </a:rPr>
              <a:t> el pensamiento y el discurso que subyace en cada manifestación artística o cultural.</a:t>
            </a:r>
          </a:p>
          <a:p>
            <a:pPr marL="39688" algn="just" defTabSz="642938">
              <a:spcBef>
                <a:spcPts val="300"/>
              </a:spcBef>
            </a:pPr>
            <a:endParaRPr lang="es-CO" sz="2600" dirty="0" smtClean="0">
              <a:solidFill>
                <a:srgbClr val="C00000"/>
              </a:solidFill>
              <a:latin typeface="Garamond" pitchFamily="18" charset="0"/>
              <a:sym typeface="Verdana" charset="0"/>
            </a:endParaRPr>
          </a:p>
          <a:p>
            <a:pPr marL="39688" algn="just" defTabSz="642938">
              <a:spcBef>
                <a:spcPts val="300"/>
              </a:spcBef>
            </a:pPr>
            <a:r>
              <a:rPr lang="es-CO" sz="2600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Entender </a:t>
            </a:r>
            <a:r>
              <a:rPr lang="es-CO" sz="26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la interdependencia entre la ética y la estética para aproximarse a toda manifestación cultural de forma crítica, a partir de la interpretación, contraste y fundamentación </a:t>
            </a:r>
            <a:r>
              <a:rPr lang="es-CO" sz="2600" dirty="0" smtClean="0">
                <a:latin typeface="Garamond" pitchFamily="18" charset="0"/>
                <a:sym typeface="Verdana" charset="0"/>
              </a:rPr>
              <a:t>de </a:t>
            </a:r>
            <a:r>
              <a:rPr lang="es-CO" sz="26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teorías sobre el diseño,  que le permitan fortalecer la capacidad </a:t>
            </a:r>
            <a:r>
              <a:rPr lang="es-CO" sz="2600" dirty="0" smtClean="0">
                <a:solidFill>
                  <a:srgbClr val="FF0000"/>
                </a:solidFill>
                <a:latin typeface="Garamond" pitchFamily="18" charset="0"/>
                <a:sym typeface="Verdana" charset="0"/>
              </a:rPr>
              <a:t>argumentativa.</a:t>
            </a:r>
            <a:r>
              <a:rPr lang="es-CO" sz="26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 </a:t>
            </a:r>
            <a:endParaRPr lang="es-CO" sz="2600" dirty="0" smtClean="0">
              <a:latin typeface="Garamond" pitchFamily="18" charset="0"/>
              <a:sym typeface="Verdana" charset="0"/>
            </a:endParaRPr>
          </a:p>
          <a:p>
            <a:pPr marL="39688" algn="just" defTabSz="642938">
              <a:spcBef>
                <a:spcPts val="300"/>
              </a:spcBef>
            </a:pPr>
            <a:endParaRPr lang="es-CO" sz="2600" dirty="0" smtClean="0">
              <a:solidFill>
                <a:srgbClr val="C00000"/>
              </a:solidFill>
              <a:latin typeface="Garamond" pitchFamily="18" charset="0"/>
              <a:sym typeface="Verdana" charset="0"/>
            </a:endParaRPr>
          </a:p>
          <a:p>
            <a:pPr marL="39688" algn="just" defTabSz="642938">
              <a:spcBef>
                <a:spcPts val="300"/>
              </a:spcBef>
            </a:pPr>
            <a:r>
              <a:rPr lang="es-CO" sz="2600" dirty="0" smtClean="0">
                <a:solidFill>
                  <a:srgbClr val="C00000"/>
                </a:solidFill>
                <a:latin typeface="Garamond" pitchFamily="18" charset="0"/>
                <a:sym typeface="Verdana" charset="0"/>
              </a:rPr>
              <a:t>Expresar</a:t>
            </a:r>
            <a:r>
              <a:rPr lang="es-CO" sz="26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 de forma oral, escrita o gráfica sus reflexiones; alrededor de la historia del </a:t>
            </a:r>
            <a:r>
              <a:rPr lang="es-CO" sz="2600" dirty="0" smtClean="0">
                <a:latin typeface="Garamond" pitchFamily="18" charset="0"/>
                <a:sym typeface="Verdana" charset="0"/>
              </a:rPr>
              <a:t>diseño, </a:t>
            </a:r>
            <a:r>
              <a:rPr lang="es-CO" sz="2600" dirty="0" smtClean="0">
                <a:solidFill>
                  <a:schemeClr val="tx1"/>
                </a:solidFill>
                <a:latin typeface="Garamond" pitchFamily="18" charset="0"/>
                <a:sym typeface="Verdana" charset="0"/>
              </a:rPr>
              <a:t>con los instrumentos adecuados para comunicar de forma razonada y argumentada las ideas.</a:t>
            </a:r>
          </a:p>
          <a:p>
            <a:pPr algn="just">
              <a:buNone/>
            </a:pPr>
            <a:endParaRPr lang="es-ES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7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saico bizantino con la imagen de Justiniano. Impulsor del Impe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56" y="-24"/>
            <a:ext cx="5572144" cy="6858024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3571876"/>
            <a:ext cx="3286148" cy="2928958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0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chemeClr val="accent2"/>
                </a:solidFill>
                <a:latin typeface="Garamond" pitchFamily="18" charset="0"/>
              </a:rPr>
              <a:t>Semana </a:t>
            </a:r>
            <a:r>
              <a:rPr lang="es-ES" sz="2000" b="1" dirty="0">
                <a:solidFill>
                  <a:schemeClr val="accent2"/>
                </a:solidFill>
                <a:latin typeface="Garamond" pitchFamily="18" charset="0"/>
              </a:rPr>
              <a:t>1: </a:t>
            </a:r>
            <a:r>
              <a:rPr lang="es-ES" sz="2000" b="1" dirty="0" smtClean="0">
                <a:solidFill>
                  <a:schemeClr val="accent2"/>
                </a:solidFill>
                <a:latin typeface="Garamond" pitchFamily="18" charset="0"/>
              </a:rPr>
              <a:t>Introducción</a:t>
            </a:r>
            <a:endParaRPr lang="es-ES" sz="2000" dirty="0">
              <a:solidFill>
                <a:schemeClr val="accent2"/>
              </a:solidFill>
              <a:latin typeface="Garamond" pitchFamily="18" charset="0"/>
            </a:endParaRPr>
          </a:p>
          <a:p>
            <a:pPr marL="457200" indent="-457200">
              <a:buNone/>
            </a:pPr>
            <a:r>
              <a:rPr lang="es-ES" sz="2000" dirty="0" smtClean="0">
                <a:latin typeface="Garamond" pitchFamily="18" charset="0"/>
              </a:rPr>
              <a:t>1. (M): 22</a:t>
            </a:r>
            <a:r>
              <a:rPr lang="es-ES" sz="2000" i="1" dirty="0" smtClean="0">
                <a:latin typeface="Garamond" pitchFamily="18" charset="0"/>
              </a:rPr>
              <a:t> </a:t>
            </a:r>
            <a:r>
              <a:rPr lang="es-ES" sz="2000" dirty="0" smtClean="0">
                <a:latin typeface="Garamond" pitchFamily="18" charset="0"/>
              </a:rPr>
              <a:t>de</a:t>
            </a:r>
            <a:r>
              <a:rPr lang="es-ES" sz="2000" i="1" dirty="0" smtClean="0">
                <a:latin typeface="Garamond" pitchFamily="18" charset="0"/>
              </a:rPr>
              <a:t> </a:t>
            </a:r>
            <a:r>
              <a:rPr lang="es-ES" sz="2000" dirty="0" smtClean="0">
                <a:latin typeface="Garamond" pitchFamily="18" charset="0"/>
              </a:rPr>
              <a:t>Enero</a:t>
            </a:r>
          </a:p>
          <a:p>
            <a:pPr marL="457200" indent="-457200">
              <a:buNone/>
            </a:pPr>
            <a:r>
              <a:rPr lang="es-ES" sz="2000" dirty="0" smtClean="0">
                <a:latin typeface="Garamond" pitchFamily="18" charset="0"/>
              </a:rPr>
              <a:t>Introducción </a:t>
            </a:r>
            <a:r>
              <a:rPr lang="es-ES" sz="2000" dirty="0">
                <a:latin typeface="Garamond" pitchFamily="18" charset="0"/>
              </a:rPr>
              <a:t>y presentación del curso.</a:t>
            </a:r>
          </a:p>
          <a:p>
            <a:pPr>
              <a:buNone/>
            </a:pPr>
            <a:r>
              <a:rPr lang="es-ES" sz="2000" i="1" dirty="0" smtClean="0">
                <a:latin typeface="Garamond" pitchFamily="18" charset="0"/>
              </a:rPr>
              <a:t>2.</a:t>
            </a:r>
            <a:r>
              <a:rPr lang="es-ES" sz="2000" dirty="0" smtClean="0">
                <a:latin typeface="Garamond" pitchFamily="18" charset="0"/>
              </a:rPr>
              <a:t> (V): 25 de Enero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La </a:t>
            </a:r>
            <a:r>
              <a:rPr lang="es-ES" sz="2000" dirty="0">
                <a:latin typeface="Garamond" pitchFamily="18" charset="0"/>
              </a:rPr>
              <a:t>imagen como documento histórico</a:t>
            </a:r>
          </a:p>
          <a:p>
            <a:pPr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512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ersonales.ya.com/rodrigodiaz/francia/paris0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718" y="0"/>
            <a:ext cx="5577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3500438"/>
            <a:ext cx="3429024" cy="3020916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2000" b="1" dirty="0" smtClean="0">
              <a:solidFill>
                <a:schemeClr val="accent2"/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</a:t>
            </a:r>
            <a:r>
              <a:rPr lang="es-ES" sz="2000" b="1" dirty="0">
                <a:solidFill>
                  <a:srgbClr val="C00000"/>
                </a:solidFill>
                <a:latin typeface="Garamond" pitchFamily="18" charset="0"/>
              </a:rPr>
              <a:t>2</a:t>
            </a:r>
            <a:r>
              <a:rPr lang="es-ES" sz="2000" b="1" dirty="0">
                <a:solidFill>
                  <a:schemeClr val="accent2"/>
                </a:solidFill>
                <a:latin typeface="Garamond" pitchFamily="18" charset="0"/>
              </a:rPr>
              <a:t>:</a:t>
            </a:r>
            <a:r>
              <a:rPr lang="es-ES" sz="2000" b="1" dirty="0">
                <a:latin typeface="Garamond" pitchFamily="18" charset="0"/>
              </a:rPr>
              <a:t> </a:t>
            </a:r>
            <a:r>
              <a:rPr lang="es-ES" sz="2000" b="1" dirty="0" smtClean="0">
                <a:latin typeface="Garamond" pitchFamily="18" charset="0"/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De lo divino a lo divino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- M: 29 de Enero</a:t>
            </a: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El arte gótico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- V: 1 de  Febrero</a:t>
            </a:r>
            <a:endParaRPr lang="es-ES" sz="2000" dirty="0">
              <a:latin typeface="Garamond" pitchFamily="18" charset="0"/>
            </a:endParaRP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 El Renacimiento</a:t>
            </a:r>
            <a:endParaRPr lang="es-ES" sz="2000" dirty="0">
              <a:latin typeface="Garamond" pitchFamily="18" charset="0"/>
            </a:endParaRPr>
          </a:p>
          <a:p>
            <a:pPr>
              <a:buNone/>
            </a:pPr>
            <a:endParaRPr lang="es-ES" sz="2400" dirty="0" smtClean="0">
              <a:latin typeface="Garamond" pitchFamily="18" charset="0"/>
            </a:endParaRPr>
          </a:p>
          <a:p>
            <a:pPr>
              <a:buNone/>
            </a:pPr>
            <a:endParaRPr lang="es-ES" sz="2400" i="1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4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214554"/>
            <a:ext cx="4643470" cy="30612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 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</a:t>
            </a:r>
            <a:r>
              <a:rPr lang="es-ES" sz="2000" b="1" dirty="0">
                <a:solidFill>
                  <a:srgbClr val="C00000"/>
                </a:solidFill>
                <a:latin typeface="Garamond" pitchFamily="18" charset="0"/>
              </a:rPr>
              <a:t>3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: El diseño antes del diseño </a:t>
            </a:r>
          </a:p>
          <a:p>
            <a:pPr>
              <a:buNone/>
            </a:pPr>
            <a:endParaRPr lang="es-ES" sz="20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es-ES" sz="2000" dirty="0" smtClean="0">
                <a:latin typeface="Garamond" pitchFamily="18" charset="0"/>
              </a:rPr>
              <a:t>(M): 5 de Febrero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Los Inicios del diseño</a:t>
            </a:r>
            <a:endParaRPr lang="es-ES" sz="2000" dirty="0">
              <a:latin typeface="Garamond" pitchFamily="18" charset="0"/>
            </a:endParaRPr>
          </a:p>
          <a:p>
            <a:pPr>
              <a:buNone/>
            </a:pPr>
            <a:r>
              <a:rPr lang="es-ES" sz="2000" i="1" dirty="0" smtClean="0">
                <a:latin typeface="Garamond" pitchFamily="18" charset="0"/>
              </a:rPr>
              <a:t>2</a:t>
            </a:r>
            <a:r>
              <a:rPr lang="es-ES" sz="2000" i="1" dirty="0">
                <a:latin typeface="Garamond" pitchFamily="18" charset="0"/>
              </a:rPr>
              <a:t>. </a:t>
            </a:r>
            <a:r>
              <a:rPr lang="es-ES" sz="2000" i="1" dirty="0" smtClean="0">
                <a:latin typeface="Garamond" pitchFamily="18" charset="0"/>
              </a:rPr>
              <a:t>  </a:t>
            </a:r>
            <a:r>
              <a:rPr lang="es-ES" sz="2000" dirty="0" smtClean="0">
                <a:latin typeface="Garamond" pitchFamily="18" charset="0"/>
              </a:rPr>
              <a:t>(V):  8 </a:t>
            </a:r>
            <a:r>
              <a:rPr lang="es-ES" sz="2000" dirty="0">
                <a:latin typeface="Garamond" pitchFamily="18" charset="0"/>
              </a:rPr>
              <a:t>de </a:t>
            </a:r>
            <a:r>
              <a:rPr lang="es-ES" sz="2000" dirty="0" smtClean="0">
                <a:latin typeface="Garamond" pitchFamily="18" charset="0"/>
              </a:rPr>
              <a:t>Febrero 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Biografía del Objeto (taller 1)</a:t>
            </a:r>
          </a:p>
          <a:p>
            <a:endParaRPr lang="es-ES" dirty="0"/>
          </a:p>
        </p:txBody>
      </p:sp>
      <p:pic>
        <p:nvPicPr>
          <p:cNvPr id="7" name="Picture 2" descr="http://www.graficasescala.com/images/stories/Imprenta/primera-impr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57232"/>
            <a:ext cx="4355976" cy="506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5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Yu\ANDES\Historia 200920\IV_Barroco, Rococo, Neoclasico\IMAG\Versailles_Chap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7624" y="0"/>
            <a:ext cx="4946376" cy="6858000"/>
          </a:xfrm>
          <a:prstGeom prst="rect">
            <a:avLst/>
          </a:prstGeom>
          <a:noFill/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85720" y="3286124"/>
            <a:ext cx="4214810" cy="326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 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</a:t>
            </a:r>
            <a:r>
              <a:rPr lang="es-ES" sz="2000" b="1" dirty="0">
                <a:solidFill>
                  <a:srgbClr val="C00000"/>
                </a:solidFill>
                <a:latin typeface="Garamond" pitchFamily="18" charset="0"/>
              </a:rPr>
              <a:t>4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: Lujo, aquí en la tierra como en el cielo</a:t>
            </a:r>
          </a:p>
          <a:p>
            <a:pPr>
              <a:buNone/>
            </a:pPr>
            <a:endParaRPr lang="es-ES" sz="20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es-ES" sz="2000" dirty="0" smtClean="0">
                <a:latin typeface="Garamond" pitchFamily="18" charset="0"/>
              </a:rPr>
              <a:t>(M): 12 de Febrero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Primer Examen parcial escrito</a:t>
            </a:r>
          </a:p>
          <a:p>
            <a:pPr>
              <a:buNone/>
            </a:pPr>
            <a:r>
              <a:rPr lang="es-ES" sz="2000" i="1" dirty="0" smtClean="0">
                <a:latin typeface="Garamond" pitchFamily="18" charset="0"/>
              </a:rPr>
              <a:t>2</a:t>
            </a:r>
            <a:r>
              <a:rPr lang="es-ES" sz="2000" i="1" dirty="0">
                <a:latin typeface="Garamond" pitchFamily="18" charset="0"/>
              </a:rPr>
              <a:t>. </a:t>
            </a:r>
            <a:r>
              <a:rPr lang="es-ES" sz="2000" i="1" dirty="0" smtClean="0">
                <a:latin typeface="Garamond" pitchFamily="18" charset="0"/>
              </a:rPr>
              <a:t>  </a:t>
            </a:r>
            <a:r>
              <a:rPr lang="es-ES" sz="2000" dirty="0" smtClean="0">
                <a:latin typeface="Garamond" pitchFamily="18" charset="0"/>
              </a:rPr>
              <a:t>(V):  15 </a:t>
            </a:r>
            <a:r>
              <a:rPr lang="es-ES" sz="2000" dirty="0">
                <a:latin typeface="Garamond" pitchFamily="18" charset="0"/>
              </a:rPr>
              <a:t>de </a:t>
            </a:r>
            <a:r>
              <a:rPr lang="es-ES" sz="2000" dirty="0" smtClean="0">
                <a:latin typeface="Garamond" pitchFamily="18" charset="0"/>
              </a:rPr>
              <a:t>Febrero 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Entrega y Socialización Biografía Objetos</a:t>
            </a:r>
            <a:endParaRPr lang="es-ES" sz="20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57158" y="3589040"/>
            <a:ext cx="4474840" cy="3268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/>
              <a:t> 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5: De vuelta al equilibrio</a:t>
            </a:r>
          </a:p>
          <a:p>
            <a:pPr>
              <a:buNone/>
            </a:pPr>
            <a:endParaRPr lang="es-ES" sz="2000" dirty="0" smtClean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es-ES" sz="2000" dirty="0" smtClean="0">
                <a:latin typeface="Garamond" pitchFamily="18" charset="0"/>
              </a:rPr>
              <a:t>(M): 19 de Febrero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>
              <a:buNone/>
            </a:pPr>
            <a:r>
              <a:rPr lang="es-ES" sz="2000" dirty="0" smtClean="0">
                <a:latin typeface="Garamond" pitchFamily="18" charset="0"/>
              </a:rPr>
              <a:t>Rococó</a:t>
            </a:r>
          </a:p>
          <a:p>
            <a:pPr marL="457200" indent="-457200">
              <a:buAutoNum type="arabicPeriod" startAt="2"/>
            </a:pPr>
            <a:r>
              <a:rPr lang="es-ES" sz="2000" dirty="0" smtClean="0">
                <a:latin typeface="Garamond" pitchFamily="18" charset="0"/>
              </a:rPr>
              <a:t>(V):  22 </a:t>
            </a:r>
            <a:r>
              <a:rPr lang="es-ES" sz="2000" dirty="0">
                <a:latin typeface="Garamond" pitchFamily="18" charset="0"/>
              </a:rPr>
              <a:t>de </a:t>
            </a:r>
            <a:r>
              <a:rPr lang="es-ES" sz="2000" dirty="0" smtClean="0">
                <a:latin typeface="Garamond" pitchFamily="18" charset="0"/>
              </a:rPr>
              <a:t>Febrero </a:t>
            </a:r>
            <a:r>
              <a:rPr lang="es-ES" sz="2000" i="1" dirty="0" smtClean="0">
                <a:latin typeface="Garamond" pitchFamily="18" charset="0"/>
              </a:rPr>
              <a:t>:</a:t>
            </a: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Neoclásico</a:t>
            </a:r>
          </a:p>
          <a:p>
            <a:endParaRPr lang="es-ES" dirty="0"/>
          </a:p>
        </p:txBody>
      </p:sp>
      <p:pic>
        <p:nvPicPr>
          <p:cNvPr id="1026" name="Picture 2" descr="http://www.biografiasyvidas.com/monografia/napoleon/fotos/napoleon_emper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14" y="0"/>
            <a:ext cx="4772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0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.bp.blogspot.com/-aQ1ip77tD_4/Tas1J2azReI/AAAAAAAAIK8/VQMSdThyUP0/s1600/20060722022000-tiempos-modern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176179"/>
            <a:ext cx="5572132" cy="568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214282" y="2714620"/>
            <a:ext cx="3474708" cy="379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s-ES" dirty="0" smtClean="0"/>
              <a:t> </a:t>
            </a:r>
            <a:r>
              <a:rPr lang="es-ES" sz="2000" b="1" dirty="0" smtClean="0">
                <a:solidFill>
                  <a:srgbClr val="C00000"/>
                </a:solidFill>
                <a:latin typeface="Garamond" pitchFamily="18" charset="0"/>
              </a:rPr>
              <a:t>Semana 6: La ciudad y la máquina</a:t>
            </a:r>
            <a:endParaRPr lang="es-ES" sz="2000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AutoNum type="arabicPeriod"/>
            </a:pPr>
            <a:r>
              <a:rPr lang="es-ES" sz="2000" dirty="0" smtClean="0">
                <a:latin typeface="Garamond" pitchFamily="18" charset="0"/>
              </a:rPr>
              <a:t>(M): 26 de Febrero</a:t>
            </a:r>
            <a:r>
              <a:rPr lang="es-ES" sz="2000" i="1" dirty="0" smtClean="0">
                <a:latin typeface="Garamond" pitchFamily="18" charset="0"/>
              </a:rPr>
              <a:t>: </a:t>
            </a:r>
          </a:p>
          <a:p>
            <a:pPr marL="0" indent="0">
              <a:buNone/>
            </a:pPr>
            <a:r>
              <a:rPr lang="es-ES" sz="2000" dirty="0" smtClean="0">
                <a:latin typeface="Garamond" pitchFamily="18" charset="0"/>
              </a:rPr>
              <a:t>Estilo Imperio</a:t>
            </a:r>
            <a:endParaRPr lang="es-ES" sz="2000" i="1" dirty="0" smtClean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es-ES" sz="2000" dirty="0" smtClean="0">
                <a:latin typeface="Garamond" pitchFamily="18" charset="0"/>
              </a:rPr>
              <a:t>(V): 1 de Marzo</a:t>
            </a:r>
            <a:r>
              <a:rPr lang="es-ES" sz="2000" i="1" dirty="0" smtClean="0">
                <a:latin typeface="Garamond" pitchFamily="18" charset="0"/>
              </a:rPr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Revolución Industrial </a:t>
            </a:r>
          </a:p>
          <a:p>
            <a:pPr marL="0" indent="0">
              <a:buFont typeface="Arial" pitchFamily="34" charset="0"/>
              <a:buNone/>
            </a:pPr>
            <a:r>
              <a:rPr lang="es-ES" sz="2000" dirty="0" smtClean="0">
                <a:latin typeface="Garamond" pitchFamily="18" charset="0"/>
              </a:rPr>
              <a:t>Entrega Historia del Objeto asignado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3284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951</Words>
  <Application>Microsoft Office PowerPoint</Application>
  <PresentationFormat>Presentación en pantalla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HISTORIA DEL DISEÑO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DEL DISEÑO I</dc:title>
  <dc:creator>Maria Clara</dc:creator>
  <cp:lastModifiedBy>Juan Carlos Delgadillo Beltran </cp:lastModifiedBy>
  <cp:revision>18</cp:revision>
  <dcterms:created xsi:type="dcterms:W3CDTF">2013-01-21T23:09:03Z</dcterms:created>
  <dcterms:modified xsi:type="dcterms:W3CDTF">2013-03-13T16:58:09Z</dcterms:modified>
</cp:coreProperties>
</file>