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2" r:id="rId3"/>
    <p:sldId id="258" r:id="rId4"/>
    <p:sldId id="259" r:id="rId5"/>
    <p:sldId id="261" r:id="rId6"/>
  </p:sldIdLst>
  <p:sldSz cx="9144000" cy="6858000" type="screen4x3"/>
  <p:notesSz cx="7102475" cy="93884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4" autoAdjust="0"/>
    <p:restoredTop sz="94660"/>
  </p:normalViewPr>
  <p:slideViewPr>
    <p:cSldViewPr>
      <p:cViewPr>
        <p:scale>
          <a:sx n="79" d="100"/>
          <a:sy n="79" d="100"/>
        </p:scale>
        <p:origin x="-1716"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s-ES"/>
          </a:p>
        </p:txBody>
      </p:sp>
      <p:sp>
        <p:nvSpPr>
          <p:cNvPr id="3" name="2 Marcador de fecha"/>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B4171485-5EDB-4B4C-9E16-18C1C53932F7}" type="datetimeFigureOut">
              <a:rPr lang="es-ES" smtClean="0"/>
              <a:pPr/>
              <a:t>13/03/2013</a:t>
            </a:fld>
            <a:endParaRPr lang="es-ES"/>
          </a:p>
        </p:txBody>
      </p:sp>
      <p:sp>
        <p:nvSpPr>
          <p:cNvPr id="4" name="3 Marcador de imagen de diapositiva"/>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s-ES"/>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69467020-3734-4D57-B623-E952EDE1059E}" type="slidenum">
              <a:rPr lang="es-ES" smtClean="0"/>
              <a:pPr/>
              <a:t>‹Nº›</a:t>
            </a:fld>
            <a:endParaRPr lang="es-ES"/>
          </a:p>
        </p:txBody>
      </p:sp>
    </p:spTree>
    <p:extLst>
      <p:ext uri="{BB962C8B-B14F-4D97-AF65-F5344CB8AC3E}">
        <p14:creationId xmlns:p14="http://schemas.microsoft.com/office/powerpoint/2010/main" val="1827246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FD36735-E321-4C82-B9A9-928B67756E21}" type="slidenum">
              <a:rPr lang="es-ES" smtClean="0"/>
              <a:pPr/>
              <a:t>1</a:t>
            </a:fld>
            <a:endParaRPr lang="es-ES" smtClean="0"/>
          </a:p>
        </p:txBody>
      </p:sp>
      <p:sp>
        <p:nvSpPr>
          <p:cNvPr id="18435" name="Rectangle 1"/>
          <p:cNvSpPr>
            <a:spLocks noGrp="1" noRot="1" noChangeAspect="1" noChangeArrowheads="1" noTextEdit="1"/>
          </p:cNvSpPr>
          <p:nvPr>
            <p:ph type="sldImg"/>
          </p:nvPr>
        </p:nvSpPr>
        <p:spPr>
          <a:solidFill>
            <a:srgbClr val="FFFFFF"/>
          </a:solidFill>
          <a:ln/>
        </p:spPr>
      </p:sp>
      <p:sp>
        <p:nvSpPr>
          <p:cNvPr id="18436" name="Rectangle 2"/>
          <p:cNvSpPr>
            <a:spLocks noGrp="1" noChangeArrowheads="1"/>
          </p:cNvSpPr>
          <p:nvPr>
            <p:ph type="body" idx="1"/>
          </p:nvPr>
        </p:nvSpPr>
        <p:spPr>
          <a:noFill/>
          <a:ln/>
        </p:spPr>
        <p:txBody>
          <a:bodyPr/>
          <a:lstStyle/>
          <a:p>
            <a:pPr eaLnBrk="1" hangingPunct="1"/>
            <a:endParaRPr lang="en-US" sz="1600" dirty="0" smtClean="0">
              <a:latin typeface="Lucida Grande" charset="0"/>
              <a:sym typeface="Lucida Grande" charset="0"/>
            </a:endParaRPr>
          </a:p>
          <a:p>
            <a:pPr eaLnBrk="1" hangingPunct="1"/>
            <a:endParaRPr lang="en-US" sz="1600" dirty="0" smtClean="0">
              <a:latin typeface="Lucida Grande" charset="0"/>
              <a:sym typeface="Lucida Grande"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BA0270-DC0D-495D-91C1-D150A5E09FA1}" type="datetimeFigureOut">
              <a:rPr lang="es-ES" smtClean="0"/>
              <a:pPr/>
              <a:t>13/03/2013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81CCAD9-ACC2-4951-8523-D747BF610F9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A0270-DC0D-495D-91C1-D150A5E09FA1}" type="datetimeFigureOut">
              <a:rPr lang="es-ES" smtClean="0"/>
              <a:pPr/>
              <a:t>13/03/2013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CCAD9-ACC2-4951-8523-D747BF610F9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maya@uniandes.edu.c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indominio.net/ash/espect1.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p:cNvSpPr>
          <p:nvPr/>
        </p:nvSpPr>
        <p:spPr bwMode="auto">
          <a:xfrm>
            <a:off x="251520" y="1196752"/>
            <a:ext cx="4464496" cy="5472608"/>
          </a:xfrm>
          <a:prstGeom prst="rect">
            <a:avLst/>
          </a:prstGeom>
          <a:noFill/>
          <a:ln w="12700">
            <a:noFill/>
            <a:miter lim="800000"/>
            <a:headEnd/>
            <a:tailEnd/>
          </a:ln>
        </p:spPr>
        <p:txBody>
          <a:bodyPr lIns="0" tIns="0" rIns="40638" bIns="0"/>
          <a:lstStyle/>
          <a:p>
            <a:pPr marL="39688" algn="just" defTabSz="642938">
              <a:lnSpc>
                <a:spcPct val="130000"/>
              </a:lnSpc>
              <a:spcBef>
                <a:spcPts val="138"/>
              </a:spcBef>
            </a:pPr>
            <a:r>
              <a:rPr lang="es-ES" sz="1000" b="1" dirty="0" smtClean="0">
                <a:solidFill>
                  <a:schemeClr val="tx1"/>
                </a:solidFill>
                <a:latin typeface="Calibri" pitchFamily="34" charset="0"/>
                <a:sym typeface="Verdana" charset="0"/>
              </a:rPr>
              <a:t>Horario </a:t>
            </a:r>
            <a:r>
              <a:rPr lang="es-ES" sz="1000" b="1" dirty="0">
                <a:solidFill>
                  <a:schemeClr val="tx1"/>
                </a:solidFill>
                <a:latin typeface="Calibri" pitchFamily="34" charset="0"/>
                <a:sym typeface="Verdana" charset="0"/>
              </a:rPr>
              <a:t>y Lugar</a:t>
            </a:r>
          </a:p>
          <a:p>
            <a:pPr marL="39688" algn="just" defTabSz="642938">
              <a:lnSpc>
                <a:spcPct val="130000"/>
              </a:lnSpc>
              <a:spcBef>
                <a:spcPts val="138"/>
              </a:spcBef>
            </a:pPr>
            <a:r>
              <a:rPr lang="es-CO" sz="1000" dirty="0" smtClean="0">
                <a:latin typeface="Calibri" pitchFamily="34" charset="0"/>
                <a:sym typeface="Verdana" charset="0"/>
              </a:rPr>
              <a:t>Sección 1:  </a:t>
            </a:r>
            <a:r>
              <a:rPr lang="es-ES" sz="1000" dirty="0" smtClean="0">
                <a:solidFill>
                  <a:srgbClr val="323431"/>
                </a:solidFill>
                <a:latin typeface="Calibri" pitchFamily="34" charset="0"/>
                <a:sym typeface="Verdana" charset="0"/>
              </a:rPr>
              <a:t>Martes  y Viernes </a:t>
            </a:r>
            <a:r>
              <a:rPr lang="es-ES" sz="1000" dirty="0">
                <a:solidFill>
                  <a:srgbClr val="323431"/>
                </a:solidFill>
                <a:latin typeface="Calibri" pitchFamily="34" charset="0"/>
                <a:sym typeface="Verdana" charset="0"/>
              </a:rPr>
              <a:t> </a:t>
            </a:r>
            <a:r>
              <a:rPr lang="es-CO" sz="1000" dirty="0" smtClean="0">
                <a:latin typeface="Calibri" pitchFamily="34" charset="0"/>
                <a:sym typeface="Verdana" charset="0"/>
              </a:rPr>
              <a:t>de 7:00 am a 8:30 am- salón  PU 300</a:t>
            </a:r>
          </a:p>
          <a:p>
            <a:pPr marL="39688" algn="just" defTabSz="642938">
              <a:lnSpc>
                <a:spcPct val="130000"/>
              </a:lnSpc>
              <a:spcBef>
                <a:spcPts val="138"/>
              </a:spcBef>
            </a:pPr>
            <a:r>
              <a:rPr lang="es-CO" sz="1000" dirty="0" smtClean="0">
                <a:latin typeface="Calibri" pitchFamily="34" charset="0"/>
                <a:sym typeface="Verdana" charset="0"/>
              </a:rPr>
              <a:t>Sección 2:  Martes y Viernes  8:30 am a 10:00 am  Ml </a:t>
            </a:r>
            <a:endParaRPr lang="es-ES" sz="1000" dirty="0">
              <a:solidFill>
                <a:schemeClr val="tx1"/>
              </a:solidFill>
              <a:latin typeface="Calibri" pitchFamily="34" charset="0"/>
              <a:sym typeface="Verdana" charset="0"/>
            </a:endParaRPr>
          </a:p>
          <a:p>
            <a:pPr marL="39688" algn="just" defTabSz="642938">
              <a:lnSpc>
                <a:spcPct val="130000"/>
              </a:lnSpc>
              <a:spcBef>
                <a:spcPts val="138"/>
              </a:spcBef>
            </a:pPr>
            <a:r>
              <a:rPr lang="es-ES" sz="1000" b="1" dirty="0" smtClean="0">
                <a:solidFill>
                  <a:schemeClr val="tx1"/>
                </a:solidFill>
                <a:latin typeface="Calibri" pitchFamily="34" charset="0"/>
                <a:sym typeface="Verdana" charset="0"/>
              </a:rPr>
              <a:t>Profesora</a:t>
            </a:r>
            <a:endParaRPr lang="es-ES" sz="1000" b="1" dirty="0">
              <a:solidFill>
                <a:schemeClr val="tx1"/>
              </a:solidFill>
              <a:latin typeface="Calibri" pitchFamily="34" charset="0"/>
              <a:sym typeface="Verdana" charset="0"/>
            </a:endParaRPr>
          </a:p>
          <a:p>
            <a:pPr marL="39688" algn="just" defTabSz="642938">
              <a:lnSpc>
                <a:spcPct val="130000"/>
              </a:lnSpc>
              <a:spcBef>
                <a:spcPts val="138"/>
              </a:spcBef>
            </a:pPr>
            <a:r>
              <a:rPr lang="es-CO" sz="1000" dirty="0" smtClean="0">
                <a:latin typeface="Calibri" pitchFamily="34" charset="0"/>
                <a:sym typeface="Verdana" charset="0"/>
              </a:rPr>
              <a:t>S1. Tania Maya Sierra  </a:t>
            </a:r>
            <a:r>
              <a:rPr lang="es-CO" sz="1000" dirty="0" smtClean="0">
                <a:latin typeface="Calibri" pitchFamily="34" charset="0"/>
                <a:sym typeface="Verdana" charset="0"/>
                <a:hlinkClick r:id="rId3"/>
              </a:rPr>
              <a:t>tmaya@uniandes.edu.co</a:t>
            </a:r>
            <a:r>
              <a:rPr lang="es-CO" sz="1000" dirty="0" smtClean="0">
                <a:latin typeface="Calibri" pitchFamily="34" charset="0"/>
                <a:sym typeface="Verdana" charset="0"/>
              </a:rPr>
              <a:t> </a:t>
            </a:r>
          </a:p>
          <a:p>
            <a:pPr marL="39688" algn="just" defTabSz="642938">
              <a:lnSpc>
                <a:spcPct val="130000"/>
              </a:lnSpc>
              <a:spcBef>
                <a:spcPts val="138"/>
              </a:spcBef>
            </a:pPr>
            <a:r>
              <a:rPr lang="es-CO" sz="1000" dirty="0" smtClean="0">
                <a:latin typeface="Calibri" pitchFamily="34" charset="0"/>
                <a:sym typeface="Verdana" charset="0"/>
              </a:rPr>
              <a:t>S2. </a:t>
            </a:r>
            <a:r>
              <a:rPr lang="es-CO" sz="1000" dirty="0">
                <a:latin typeface="Calibri" pitchFamily="34" charset="0"/>
                <a:sym typeface="Verdana" charset="0"/>
              </a:rPr>
              <a:t> </a:t>
            </a:r>
            <a:r>
              <a:rPr lang="es-CO" sz="1000" dirty="0" smtClean="0">
                <a:latin typeface="Calibri" pitchFamily="34" charset="0"/>
                <a:sym typeface="Verdana" charset="0"/>
              </a:rPr>
              <a:t>María Clara Salive  : mc.salive169@uniandes.co</a:t>
            </a:r>
            <a:endParaRPr lang="es-ES" sz="1000" dirty="0" smtClean="0">
              <a:latin typeface="Calibri" pitchFamily="34" charset="0"/>
              <a:sym typeface="Verdana" charset="0"/>
            </a:endParaRPr>
          </a:p>
          <a:p>
            <a:pPr marL="39688" algn="just" defTabSz="642938">
              <a:lnSpc>
                <a:spcPct val="130000"/>
              </a:lnSpc>
              <a:spcBef>
                <a:spcPts val="138"/>
              </a:spcBef>
            </a:pPr>
            <a:r>
              <a:rPr lang="es-ES" sz="1000" b="1" dirty="0" smtClean="0">
                <a:latin typeface="Calibri" pitchFamily="34" charset="0"/>
                <a:sym typeface="Verdana" charset="0"/>
              </a:rPr>
              <a:t>Créditos</a:t>
            </a:r>
            <a:r>
              <a:rPr lang="es-ES" sz="1000" dirty="0" smtClean="0">
                <a:latin typeface="Calibri" pitchFamily="34" charset="0"/>
                <a:sym typeface="Verdana" charset="0"/>
              </a:rPr>
              <a:t>: 3</a:t>
            </a:r>
          </a:p>
          <a:p>
            <a:pPr marL="39688" algn="just" defTabSz="642938">
              <a:lnSpc>
                <a:spcPct val="130000"/>
              </a:lnSpc>
              <a:spcBef>
                <a:spcPts val="138"/>
              </a:spcBef>
            </a:pPr>
            <a:r>
              <a:rPr lang="es-ES" sz="1000" b="1" dirty="0" smtClean="0">
                <a:latin typeface="Calibri" pitchFamily="34" charset="0"/>
                <a:sym typeface="Verdana" charset="0"/>
              </a:rPr>
              <a:t>Dirigido </a:t>
            </a:r>
            <a:r>
              <a:rPr lang="es-ES" sz="1000" b="1" dirty="0">
                <a:latin typeface="Calibri" pitchFamily="34" charset="0"/>
                <a:sym typeface="Verdana" charset="0"/>
              </a:rPr>
              <a:t>a</a:t>
            </a:r>
          </a:p>
          <a:p>
            <a:pPr marL="39688" algn="just" defTabSz="642938">
              <a:lnSpc>
                <a:spcPct val="130000"/>
              </a:lnSpc>
              <a:spcBef>
                <a:spcPts val="138"/>
              </a:spcBef>
            </a:pPr>
            <a:r>
              <a:rPr lang="es-ES" sz="1000" dirty="0" smtClean="0">
                <a:latin typeface="Calibri" pitchFamily="34" charset="0"/>
                <a:sym typeface="Verdana" charset="0"/>
              </a:rPr>
              <a:t>Estudiantes de </a:t>
            </a:r>
            <a:r>
              <a:rPr lang="es-ES" sz="1000" dirty="0">
                <a:latin typeface="Calibri" pitchFamily="34" charset="0"/>
                <a:sym typeface="Verdana" charset="0"/>
              </a:rPr>
              <a:t>diseño y de </a:t>
            </a:r>
            <a:r>
              <a:rPr lang="es-ES" sz="1000" dirty="0" smtClean="0">
                <a:latin typeface="Calibri" pitchFamily="34" charset="0"/>
                <a:sym typeface="Verdana" charset="0"/>
              </a:rPr>
              <a:t>otras </a:t>
            </a:r>
            <a:r>
              <a:rPr lang="es-ES" sz="1000" dirty="0">
                <a:latin typeface="Calibri" pitchFamily="34" charset="0"/>
                <a:sym typeface="Verdana" charset="0"/>
              </a:rPr>
              <a:t>carreras </a:t>
            </a:r>
            <a:r>
              <a:rPr lang="es-ES" sz="1000" dirty="0" smtClean="0">
                <a:latin typeface="Calibri" pitchFamily="34" charset="0"/>
                <a:sym typeface="Verdana" charset="0"/>
              </a:rPr>
              <a:t>interesados </a:t>
            </a:r>
            <a:r>
              <a:rPr lang="es-ES" sz="1000" dirty="0">
                <a:latin typeface="Calibri" pitchFamily="34" charset="0"/>
                <a:sym typeface="Verdana" charset="0"/>
              </a:rPr>
              <a:t>en </a:t>
            </a:r>
            <a:r>
              <a:rPr lang="es-ES" sz="1000" dirty="0" smtClean="0">
                <a:latin typeface="Calibri" pitchFamily="34" charset="0"/>
                <a:sym typeface="Verdana" charset="0"/>
              </a:rPr>
              <a:t>acercarse a la historia del diseño.</a:t>
            </a:r>
            <a:endParaRPr lang="es-ES" sz="1000" dirty="0">
              <a:latin typeface="Calibri" pitchFamily="34" charset="0"/>
              <a:sym typeface="Verdana" charset="0"/>
            </a:endParaRPr>
          </a:p>
          <a:p>
            <a:pPr marL="39688" algn="just" defTabSz="642938">
              <a:lnSpc>
                <a:spcPct val="130000"/>
              </a:lnSpc>
              <a:spcBef>
                <a:spcPts val="138"/>
              </a:spcBef>
            </a:pPr>
            <a:endParaRPr lang="es-ES" sz="1100" b="1" spc="300" dirty="0" smtClean="0">
              <a:solidFill>
                <a:schemeClr val="accent1">
                  <a:lumMod val="75000"/>
                </a:schemeClr>
              </a:solidFill>
              <a:latin typeface="Calibri" pitchFamily="34" charset="0"/>
              <a:sym typeface="Verdana" charset="0"/>
            </a:endParaRPr>
          </a:p>
          <a:p>
            <a:pPr marL="39688" algn="just" defTabSz="642938">
              <a:lnSpc>
                <a:spcPct val="130000"/>
              </a:lnSpc>
              <a:spcBef>
                <a:spcPts val="138"/>
              </a:spcBef>
            </a:pPr>
            <a:r>
              <a:rPr lang="es-ES" sz="1100" b="1" spc="300" dirty="0" smtClean="0">
                <a:solidFill>
                  <a:schemeClr val="accent1">
                    <a:lumMod val="75000"/>
                  </a:schemeClr>
                </a:solidFill>
                <a:latin typeface="Calibri" pitchFamily="34" charset="0"/>
                <a:sym typeface="Verdana" charset="0"/>
              </a:rPr>
              <a:t>Descripción </a:t>
            </a:r>
            <a:r>
              <a:rPr lang="es-ES" sz="1100" b="1" spc="300" dirty="0">
                <a:solidFill>
                  <a:schemeClr val="accent1">
                    <a:lumMod val="75000"/>
                  </a:schemeClr>
                </a:solidFill>
                <a:latin typeface="Calibri" pitchFamily="34" charset="0"/>
                <a:sym typeface="Verdana" charset="0"/>
              </a:rPr>
              <a:t>del </a:t>
            </a:r>
            <a:r>
              <a:rPr lang="es-ES" sz="1100" b="1" spc="300" dirty="0" smtClean="0">
                <a:solidFill>
                  <a:schemeClr val="accent1">
                    <a:lumMod val="75000"/>
                  </a:schemeClr>
                </a:solidFill>
                <a:latin typeface="Calibri" pitchFamily="34" charset="0"/>
                <a:sym typeface="Verdana" charset="0"/>
              </a:rPr>
              <a:t>Curso</a:t>
            </a:r>
            <a:r>
              <a:rPr lang="es-CO" sz="1100" dirty="0">
                <a:latin typeface="Garamond" pitchFamily="18" charset="0"/>
              </a:rPr>
              <a:t> </a:t>
            </a:r>
            <a:endParaRPr lang="es-CO" sz="1100" dirty="0" smtClean="0">
              <a:latin typeface="Garamond" pitchFamily="18" charset="0"/>
            </a:endParaRPr>
          </a:p>
          <a:p>
            <a:pPr marL="39688" algn="just" defTabSz="642938">
              <a:lnSpc>
                <a:spcPct val="130000"/>
              </a:lnSpc>
              <a:spcBef>
                <a:spcPts val="138"/>
              </a:spcBef>
            </a:pPr>
            <a:r>
              <a:rPr lang="es-CO" sz="1000" dirty="0" smtClean="0"/>
              <a:t>Reconocer </a:t>
            </a:r>
            <a:r>
              <a:rPr lang="es-CO" sz="1000" dirty="0"/>
              <a:t>las principales corrientes del diseño desde la Revolución Industrial hasta nuestros días, supone entender la relación entre las ideas y los objetos, y acercarse a los diversos acontecimientos históricos desde la producción de las imágenes que los recrean.  Así, la arquitectura, el mobiliario, la moda, la escritura y las artes plásticas, hacen parte de la manera en que los seres humanos se adaptan a su entorno,  interactúan entre sí y les expresan a los otros quiénes son y qué quieren ser. Es por eso que el curso pretende sensibilizar a los estudiantes con las imágenes y los objetos que en Occidente sirven para comprender la modernidad y sus crisis; proceso que les permitirá no sólo identificar tendencias y estilos sino leer una época a partir de sus objetos y demás producción </a:t>
            </a:r>
            <a:r>
              <a:rPr lang="es-CO" sz="1000" dirty="0" smtClean="0"/>
              <a:t>iconográfica</a:t>
            </a:r>
            <a:endParaRPr lang="es-ES" sz="1000" b="1" spc="300" dirty="0" smtClean="0">
              <a:solidFill>
                <a:schemeClr val="accent1">
                  <a:lumMod val="75000"/>
                </a:schemeClr>
              </a:solidFill>
              <a:sym typeface="Verdana" charset="0"/>
            </a:endParaRPr>
          </a:p>
        </p:txBody>
      </p:sp>
      <p:sp>
        <p:nvSpPr>
          <p:cNvPr id="14339" name="Rectangle 2"/>
          <p:cNvSpPr>
            <a:spLocks/>
          </p:cNvSpPr>
          <p:nvPr/>
        </p:nvSpPr>
        <p:spPr bwMode="auto">
          <a:xfrm>
            <a:off x="5076056" y="1196752"/>
            <a:ext cx="3744416" cy="5328592"/>
          </a:xfrm>
          <a:prstGeom prst="rect">
            <a:avLst/>
          </a:prstGeom>
          <a:noFill/>
          <a:ln w="12700">
            <a:noFill/>
            <a:miter lim="800000"/>
            <a:headEnd/>
            <a:tailEnd/>
          </a:ln>
        </p:spPr>
        <p:txBody>
          <a:bodyPr lIns="0" tIns="0" rIns="40638" bIns="0"/>
          <a:lstStyle/>
          <a:p>
            <a:pPr marL="39688" algn="just" defTabSz="642938">
              <a:lnSpc>
                <a:spcPct val="130000"/>
              </a:lnSpc>
              <a:spcBef>
                <a:spcPts val="138"/>
              </a:spcBef>
            </a:pPr>
            <a:r>
              <a:rPr lang="es-ES" sz="1100" b="1" spc="300" dirty="0" smtClean="0">
                <a:solidFill>
                  <a:schemeClr val="accent1">
                    <a:lumMod val="75000"/>
                  </a:schemeClr>
                </a:solidFill>
                <a:sym typeface="Verdana" charset="0"/>
              </a:rPr>
              <a:t>¿Qué se espera lograr?</a:t>
            </a:r>
          </a:p>
          <a:p>
            <a:pPr marL="39688" algn="just" defTabSz="642938">
              <a:spcBef>
                <a:spcPts val="300"/>
              </a:spcBef>
            </a:pPr>
            <a:r>
              <a:rPr lang="es-ES" sz="1000" dirty="0">
                <a:solidFill>
                  <a:srgbClr val="C00000"/>
                </a:solidFill>
                <a:cs typeface="Iskoola Pota" pitchFamily="34" charset="0"/>
              </a:rPr>
              <a:t>Acercarse</a:t>
            </a:r>
            <a:r>
              <a:rPr lang="es-ES" sz="1000" dirty="0">
                <a:solidFill>
                  <a:schemeClr val="accent1">
                    <a:lumMod val="75000"/>
                  </a:schemeClr>
                </a:solidFill>
                <a:cs typeface="Iskoola Pota" pitchFamily="34" charset="0"/>
              </a:rPr>
              <a:t> </a:t>
            </a:r>
            <a:r>
              <a:rPr lang="es-ES" sz="1000" dirty="0">
                <a:cs typeface="Iskoola Pota" pitchFamily="34" charset="0"/>
              </a:rPr>
              <a:t>a la historia del diseño como una manifestación cultural, desde la Edad Media hasta comienzos del siglo XX, mediante la confrontación de diferentes fuentes iconográficas y verbales, con el fin de afianzar la capacidad </a:t>
            </a:r>
            <a:r>
              <a:rPr lang="es-ES" sz="1000" dirty="0">
                <a:solidFill>
                  <a:srgbClr val="FF0000"/>
                </a:solidFill>
                <a:cs typeface="Iskoola Pota" pitchFamily="34" charset="0"/>
              </a:rPr>
              <a:t>interpretativa</a:t>
            </a:r>
            <a:r>
              <a:rPr lang="es-ES" sz="1000" dirty="0">
                <a:cs typeface="Iskoola Pota" pitchFamily="34" charset="0"/>
              </a:rPr>
              <a:t> y </a:t>
            </a:r>
            <a:r>
              <a:rPr lang="es-ES" sz="1000" dirty="0">
                <a:solidFill>
                  <a:srgbClr val="FF0000"/>
                </a:solidFill>
                <a:cs typeface="Iskoola Pota" pitchFamily="34" charset="0"/>
              </a:rPr>
              <a:t>crítica </a:t>
            </a:r>
            <a:r>
              <a:rPr lang="es-ES" sz="1000" dirty="0">
                <a:cs typeface="Iskoola Pota" pitchFamily="34" charset="0"/>
              </a:rPr>
              <a:t>de los estudiantes</a:t>
            </a:r>
            <a:r>
              <a:rPr lang="es-ES" sz="1000" dirty="0">
                <a:latin typeface="Iskoola Pota" pitchFamily="34" charset="0"/>
                <a:cs typeface="Iskoola Pota" pitchFamily="34" charset="0"/>
              </a:rPr>
              <a:t>.</a:t>
            </a:r>
            <a:endParaRPr lang="es-CO" sz="1000" dirty="0">
              <a:latin typeface="Iskoola Pota" pitchFamily="34" charset="0"/>
              <a:cs typeface="Iskoola Pota" pitchFamily="34" charset="0"/>
            </a:endParaRPr>
          </a:p>
          <a:p>
            <a:pPr marL="39688" algn="just" defTabSz="642938">
              <a:spcBef>
                <a:spcPts val="300"/>
              </a:spcBef>
            </a:pPr>
            <a:endParaRPr lang="es-ES" sz="1000" dirty="0" smtClean="0">
              <a:solidFill>
                <a:srgbClr val="C00000"/>
              </a:solidFill>
              <a:latin typeface="Calibri" pitchFamily="34" charset="0"/>
            </a:endParaRPr>
          </a:p>
          <a:p>
            <a:pPr marL="39688" algn="just" defTabSz="642938">
              <a:spcBef>
                <a:spcPts val="300"/>
              </a:spcBef>
            </a:pPr>
            <a:r>
              <a:rPr lang="es-ES" sz="1000" dirty="0" smtClean="0">
                <a:solidFill>
                  <a:srgbClr val="C00000"/>
                </a:solidFill>
                <a:latin typeface="Calibri" pitchFamily="34" charset="0"/>
              </a:rPr>
              <a:t>Reconocer</a:t>
            </a:r>
            <a:r>
              <a:rPr lang="es-ES" sz="1000" dirty="0" smtClean="0">
                <a:latin typeface="Calibri" pitchFamily="34" charset="0"/>
              </a:rPr>
              <a:t> diferentes objetos y creaciones de diseño,  y entender su concepción, a través de la integración de variables del entorno físico, social, económico, político  y cultural de la época en la que aparecen, lo que  potencializa sus inquietudes frente a la investigación.  </a:t>
            </a:r>
          </a:p>
          <a:p>
            <a:pPr marL="39688" algn="just" defTabSz="642938">
              <a:spcBef>
                <a:spcPts val="300"/>
              </a:spcBef>
            </a:pPr>
            <a:endParaRPr lang="es-ES" sz="1000" dirty="0" smtClean="0">
              <a:solidFill>
                <a:srgbClr val="C00000"/>
              </a:solidFill>
              <a:latin typeface="Calibri" pitchFamily="34" charset="0"/>
            </a:endParaRPr>
          </a:p>
          <a:p>
            <a:pPr marL="39688" algn="just" defTabSz="642938">
              <a:spcBef>
                <a:spcPts val="300"/>
              </a:spcBef>
            </a:pPr>
            <a:r>
              <a:rPr lang="es-ES" sz="1000" dirty="0" smtClean="0">
                <a:solidFill>
                  <a:srgbClr val="C00000"/>
                </a:solidFill>
                <a:latin typeface="Calibri" pitchFamily="34" charset="0"/>
              </a:rPr>
              <a:t>Analizar</a:t>
            </a:r>
            <a:r>
              <a:rPr lang="es-ES" sz="1000" dirty="0" smtClean="0">
                <a:latin typeface="Calibri" pitchFamily="34" charset="0"/>
              </a:rPr>
              <a:t> las condiciones históricas y reflexiones teóricas sobre el diseño para comprender su devenir actual, fortaleciendo la capacidad para  </a:t>
            </a:r>
            <a:r>
              <a:rPr lang="es-ES" sz="1000" dirty="0" smtClean="0">
                <a:solidFill>
                  <a:srgbClr val="FF0000"/>
                </a:solidFill>
                <a:latin typeface="Calibri" pitchFamily="34" charset="0"/>
              </a:rPr>
              <a:t>relacionar</a:t>
            </a:r>
            <a:r>
              <a:rPr lang="es-ES" sz="1000" dirty="0" smtClean="0">
                <a:latin typeface="Calibri" pitchFamily="34" charset="0"/>
              </a:rPr>
              <a:t> e </a:t>
            </a:r>
            <a:r>
              <a:rPr lang="es-ES" sz="1000" dirty="0" smtClean="0">
                <a:solidFill>
                  <a:srgbClr val="FF0000"/>
                </a:solidFill>
                <a:latin typeface="Calibri" pitchFamily="34" charset="0"/>
              </a:rPr>
              <a:t>interpretar</a:t>
            </a:r>
            <a:r>
              <a:rPr lang="es-ES" sz="1000" dirty="0" smtClean="0">
                <a:latin typeface="Calibri" pitchFamily="34" charset="0"/>
              </a:rPr>
              <a:t> el pensamiento y el discurso que subyace en cada manifestación artística o cultural.</a:t>
            </a:r>
          </a:p>
          <a:p>
            <a:pPr marL="39688" algn="just" defTabSz="642938">
              <a:spcBef>
                <a:spcPts val="300"/>
              </a:spcBef>
            </a:pPr>
            <a:endParaRPr lang="es-CO" sz="1000" dirty="0" smtClean="0">
              <a:solidFill>
                <a:srgbClr val="C00000"/>
              </a:solidFill>
              <a:latin typeface="Calibri" pitchFamily="34" charset="0"/>
              <a:sym typeface="Verdana" charset="0"/>
            </a:endParaRPr>
          </a:p>
          <a:p>
            <a:pPr marL="39688" algn="just" defTabSz="642938">
              <a:spcBef>
                <a:spcPts val="300"/>
              </a:spcBef>
            </a:pPr>
            <a:r>
              <a:rPr lang="es-CO" sz="1000" dirty="0" smtClean="0">
                <a:solidFill>
                  <a:srgbClr val="C00000"/>
                </a:solidFill>
                <a:latin typeface="Calibri" pitchFamily="34" charset="0"/>
                <a:sym typeface="Verdana" charset="0"/>
              </a:rPr>
              <a:t>Entender </a:t>
            </a:r>
            <a:r>
              <a:rPr lang="es-CO" sz="1000" dirty="0" smtClean="0">
                <a:solidFill>
                  <a:schemeClr val="tx1"/>
                </a:solidFill>
                <a:latin typeface="Calibri" pitchFamily="34" charset="0"/>
                <a:sym typeface="Verdana" charset="0"/>
              </a:rPr>
              <a:t>la interdependencia entre la ética y la estética para aproximarse a toda manifestación cultural de forma crítica, a partir de la interpretación, contraste y fundamentación </a:t>
            </a:r>
            <a:r>
              <a:rPr lang="es-CO" sz="1000" dirty="0" smtClean="0">
                <a:latin typeface="Calibri" pitchFamily="34" charset="0"/>
                <a:sym typeface="Verdana" charset="0"/>
              </a:rPr>
              <a:t>de </a:t>
            </a:r>
            <a:r>
              <a:rPr lang="es-CO" sz="1000" dirty="0" smtClean="0">
                <a:solidFill>
                  <a:schemeClr val="tx1"/>
                </a:solidFill>
                <a:latin typeface="Calibri" pitchFamily="34" charset="0"/>
                <a:sym typeface="Verdana" charset="0"/>
              </a:rPr>
              <a:t>teorías sobre el diseño,  que le permitan fortalecer la capacidad </a:t>
            </a:r>
            <a:r>
              <a:rPr lang="es-CO" sz="1000" dirty="0" smtClean="0">
                <a:solidFill>
                  <a:srgbClr val="FF0000"/>
                </a:solidFill>
                <a:latin typeface="Calibri" pitchFamily="34" charset="0"/>
                <a:sym typeface="Verdana" charset="0"/>
              </a:rPr>
              <a:t>argumentativa.</a:t>
            </a:r>
            <a:r>
              <a:rPr lang="es-CO" sz="1000" dirty="0" smtClean="0">
                <a:solidFill>
                  <a:schemeClr val="tx1"/>
                </a:solidFill>
                <a:latin typeface="Calibri" pitchFamily="34" charset="0"/>
                <a:sym typeface="Verdana" charset="0"/>
              </a:rPr>
              <a:t> </a:t>
            </a:r>
            <a:endParaRPr lang="es-CO" sz="1000" dirty="0" smtClean="0">
              <a:latin typeface="Calibri" pitchFamily="34" charset="0"/>
              <a:sym typeface="Verdana" charset="0"/>
            </a:endParaRPr>
          </a:p>
          <a:p>
            <a:pPr marL="39688" algn="just" defTabSz="642938">
              <a:spcBef>
                <a:spcPts val="300"/>
              </a:spcBef>
            </a:pPr>
            <a:endParaRPr lang="es-CO" sz="1000" dirty="0" smtClean="0">
              <a:solidFill>
                <a:srgbClr val="C00000"/>
              </a:solidFill>
              <a:latin typeface="Calibri" pitchFamily="34" charset="0"/>
              <a:sym typeface="Verdana" charset="0"/>
            </a:endParaRPr>
          </a:p>
          <a:p>
            <a:pPr marL="39688" algn="just" defTabSz="642938">
              <a:spcBef>
                <a:spcPts val="300"/>
              </a:spcBef>
            </a:pPr>
            <a:r>
              <a:rPr lang="es-CO" sz="1000" dirty="0" smtClean="0">
                <a:solidFill>
                  <a:srgbClr val="C00000"/>
                </a:solidFill>
                <a:latin typeface="Calibri" pitchFamily="34" charset="0"/>
                <a:sym typeface="Verdana" charset="0"/>
              </a:rPr>
              <a:t>Expresar</a:t>
            </a:r>
            <a:r>
              <a:rPr lang="es-CO" sz="1000" dirty="0" smtClean="0">
                <a:solidFill>
                  <a:schemeClr val="tx1"/>
                </a:solidFill>
                <a:latin typeface="Calibri" pitchFamily="34" charset="0"/>
                <a:sym typeface="Verdana" charset="0"/>
              </a:rPr>
              <a:t> de forma oral, escrita o gráfica sus reflexiones; alrededor de la historia del </a:t>
            </a:r>
            <a:r>
              <a:rPr lang="es-CO" sz="1000" dirty="0" smtClean="0">
                <a:latin typeface="Calibri" pitchFamily="34" charset="0"/>
                <a:sym typeface="Verdana" charset="0"/>
              </a:rPr>
              <a:t>diseño, </a:t>
            </a:r>
            <a:r>
              <a:rPr lang="es-CO" sz="1000" dirty="0" smtClean="0">
                <a:solidFill>
                  <a:schemeClr val="tx1"/>
                </a:solidFill>
                <a:latin typeface="Calibri" pitchFamily="34" charset="0"/>
                <a:sym typeface="Verdana" charset="0"/>
              </a:rPr>
              <a:t>con los instrumentos adecuados para comunicar de forma razonada y argumentada las ideas.</a:t>
            </a:r>
          </a:p>
          <a:p>
            <a:pPr marL="39688" algn="just" defTabSz="642938">
              <a:lnSpc>
                <a:spcPct val="130000"/>
              </a:lnSpc>
              <a:spcBef>
                <a:spcPts val="138"/>
              </a:spcBef>
            </a:pPr>
            <a:endParaRPr lang="es-CO" sz="1000" b="1" dirty="0" smtClean="0">
              <a:solidFill>
                <a:schemeClr val="tx1"/>
              </a:solidFill>
              <a:sym typeface="Verdana" charset="0"/>
            </a:endParaRPr>
          </a:p>
          <a:p>
            <a:pPr marL="39688" algn="just" defTabSz="642938">
              <a:lnSpc>
                <a:spcPct val="130000"/>
              </a:lnSpc>
              <a:spcBef>
                <a:spcPts val="138"/>
              </a:spcBef>
            </a:pPr>
            <a:r>
              <a:rPr lang="es-CO" sz="1000" b="1" dirty="0" smtClean="0">
                <a:solidFill>
                  <a:schemeClr val="tx1"/>
                </a:solidFill>
                <a:sym typeface="Verdana" charset="0"/>
              </a:rPr>
              <a:t> </a:t>
            </a:r>
            <a:endParaRPr lang="en-US" sz="1000" dirty="0">
              <a:solidFill>
                <a:schemeClr val="tx1"/>
              </a:solidFill>
              <a:sym typeface="Verdana" charset="0"/>
            </a:endParaRPr>
          </a:p>
          <a:p>
            <a:pPr marL="39688" algn="l" defTabSz="642938">
              <a:lnSpc>
                <a:spcPct val="130000"/>
              </a:lnSpc>
              <a:spcBef>
                <a:spcPts val="138"/>
              </a:spcBef>
            </a:pPr>
            <a:endParaRPr lang="en-US" sz="1000" dirty="0">
              <a:solidFill>
                <a:schemeClr val="tx1"/>
              </a:solidFill>
              <a:sym typeface="Arial" charset="0"/>
            </a:endParaRPr>
          </a:p>
          <a:p>
            <a:pPr marL="39688" algn="l" defTabSz="642938">
              <a:lnSpc>
                <a:spcPct val="130000"/>
              </a:lnSpc>
              <a:spcBef>
                <a:spcPts val="138"/>
              </a:spcBef>
            </a:pPr>
            <a:r>
              <a:rPr lang="en-US" sz="1000" dirty="0">
                <a:solidFill>
                  <a:schemeClr val="tx1"/>
                </a:solidFill>
                <a:sym typeface="Verdana" charset="0"/>
              </a:rPr>
              <a:t> </a:t>
            </a:r>
          </a:p>
        </p:txBody>
      </p:sp>
      <p:pic>
        <p:nvPicPr>
          <p:cNvPr id="14340" name="Picture 3"/>
          <p:cNvPicPr>
            <a:picLocks noChangeAspect="1" noChangeArrowheads="1"/>
          </p:cNvPicPr>
          <p:nvPr/>
        </p:nvPicPr>
        <p:blipFill>
          <a:blip r:embed="rId4" cstate="print"/>
          <a:srcRect/>
          <a:stretch>
            <a:fillRect/>
          </a:stretch>
        </p:blipFill>
        <p:spPr bwMode="auto">
          <a:xfrm>
            <a:off x="323528" y="188640"/>
            <a:ext cx="1204420" cy="360040"/>
          </a:xfrm>
          <a:prstGeom prst="rect">
            <a:avLst/>
          </a:prstGeom>
          <a:noFill/>
          <a:ln w="12700">
            <a:noFill/>
            <a:miter lim="800000"/>
            <a:headEnd/>
            <a:tailEnd/>
          </a:ln>
        </p:spPr>
      </p:pic>
      <p:sp>
        <p:nvSpPr>
          <p:cNvPr id="14341" name="Rectangle 4"/>
          <p:cNvSpPr>
            <a:spLocks/>
          </p:cNvSpPr>
          <p:nvPr/>
        </p:nvSpPr>
        <p:spPr bwMode="auto">
          <a:xfrm>
            <a:off x="251520" y="712431"/>
            <a:ext cx="8676456" cy="411162"/>
          </a:xfrm>
          <a:prstGeom prst="rect">
            <a:avLst/>
          </a:prstGeom>
          <a:noFill/>
          <a:ln w="12700">
            <a:noFill/>
            <a:miter lim="800000"/>
            <a:headEnd/>
            <a:tailEnd/>
          </a:ln>
        </p:spPr>
        <p:txBody>
          <a:bodyPr lIns="0" tIns="0" rIns="40638" bIns="0"/>
          <a:lstStyle/>
          <a:p>
            <a:pPr marL="39688" defTabSz="642938">
              <a:lnSpc>
                <a:spcPct val="110000"/>
              </a:lnSpc>
              <a:spcBef>
                <a:spcPts val="1688"/>
              </a:spcBef>
            </a:pPr>
            <a:r>
              <a:rPr lang="en-US" b="1" spc="300" dirty="0" smtClean="0">
                <a:solidFill>
                  <a:schemeClr val="accent1">
                    <a:lumMod val="75000"/>
                  </a:schemeClr>
                </a:solidFill>
                <a:latin typeface="Verdana" charset="0"/>
                <a:sym typeface="Verdana" charset="0"/>
              </a:rPr>
              <a:t>DISE-1204 / HISTORIA DEL DISEÑO 1 / 01.2013 </a:t>
            </a:r>
            <a:endParaRPr lang="en-US" b="1" spc="300" dirty="0">
              <a:solidFill>
                <a:schemeClr val="accent1">
                  <a:lumMod val="75000"/>
                </a:schemeClr>
              </a:solidFill>
              <a:latin typeface="Verdana" charset="0"/>
              <a:sym typeface="Verdana" charset="0"/>
            </a:endParaRPr>
          </a:p>
        </p:txBody>
      </p:sp>
      <p:sp>
        <p:nvSpPr>
          <p:cNvPr id="6" name="5 CuadroTexto"/>
          <p:cNvSpPr txBox="1"/>
          <p:nvPr/>
        </p:nvSpPr>
        <p:spPr>
          <a:xfrm>
            <a:off x="1907704" y="548680"/>
            <a:ext cx="112723" cy="369332"/>
          </a:xfrm>
          <a:prstGeom prst="rect">
            <a:avLst/>
          </a:prstGeom>
          <a:noFill/>
        </p:spPr>
        <p:txBody>
          <a:bodyPr wrap="square" rtlCol="0">
            <a:spAutoFit/>
          </a:bodyPr>
          <a:lstStyle/>
          <a:p>
            <a:endParaRPr lang="es-ES" dirty="0"/>
          </a:p>
        </p:txBody>
      </p:sp>
      <p:sp>
        <p:nvSpPr>
          <p:cNvPr id="7" name="6 CuadroTexto"/>
          <p:cNvSpPr txBox="1"/>
          <p:nvPr/>
        </p:nvSpPr>
        <p:spPr>
          <a:xfrm>
            <a:off x="1691680" y="272455"/>
            <a:ext cx="4166525" cy="246221"/>
          </a:xfrm>
          <a:prstGeom prst="rect">
            <a:avLst/>
          </a:prstGeom>
          <a:noFill/>
        </p:spPr>
        <p:txBody>
          <a:bodyPr wrap="none">
            <a:spAutoFit/>
          </a:bodyPr>
          <a:lstStyle/>
          <a:p>
            <a:pPr>
              <a:defRPr/>
            </a:pPr>
            <a:r>
              <a:rPr lang="es-ES" sz="1000" dirty="0">
                <a:solidFill>
                  <a:schemeClr val="tx1">
                    <a:lumMod val="75000"/>
                    <a:lumOff val="25000"/>
                  </a:schemeClr>
                </a:solidFill>
                <a:latin typeface="Verdana" pitchFamily="34" charset="0"/>
              </a:rPr>
              <a:t>Facultad de Arquitectura y Diseño – Departamento de Diseño</a:t>
            </a:r>
          </a:p>
        </p:txBody>
      </p:sp>
      <p:sp>
        <p:nvSpPr>
          <p:cNvPr id="8" name="6 CuadroTexto"/>
          <p:cNvSpPr txBox="1">
            <a:spLocks noChangeArrowheads="1"/>
          </p:cNvSpPr>
          <p:nvPr/>
        </p:nvSpPr>
        <p:spPr bwMode="auto">
          <a:xfrm>
            <a:off x="8524875" y="6351588"/>
            <a:ext cx="355600" cy="461962"/>
          </a:xfrm>
          <a:prstGeom prst="rect">
            <a:avLst/>
          </a:prstGeom>
          <a:noFill/>
          <a:ln w="9525">
            <a:noFill/>
            <a:miter lim="800000"/>
            <a:headEnd/>
            <a:tailEnd/>
          </a:ln>
        </p:spPr>
        <p:txBody>
          <a:bodyPr wrap="none">
            <a:spAutoFit/>
          </a:bodyPr>
          <a:lstStyle/>
          <a:p>
            <a:fld id="{C047FA74-796A-4310-A229-37E1BAF605D6}" type="slidenum">
              <a:rPr lang="es-ES" sz="2400"/>
              <a:pPr/>
              <a:t>1</a:t>
            </a:fld>
            <a:endParaRPr lang="es-E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552128"/>
            <a:ext cx="4032448" cy="4467377"/>
          </a:xfrm>
          <a:prstGeom prst="rect">
            <a:avLst/>
          </a:prstGeom>
        </p:spPr>
        <p:txBody>
          <a:bodyPr wrap="square">
            <a:spAutoFit/>
          </a:bodyPr>
          <a:lstStyle/>
          <a:p>
            <a:pPr marL="39688" algn="just" defTabSz="642938">
              <a:lnSpc>
                <a:spcPct val="130000"/>
              </a:lnSpc>
              <a:spcBef>
                <a:spcPts val="138"/>
              </a:spcBef>
            </a:pPr>
            <a:r>
              <a:rPr lang="es-ES" sz="1100" b="1" spc="300" dirty="0" smtClean="0">
                <a:solidFill>
                  <a:schemeClr val="accent1">
                    <a:lumMod val="75000"/>
                  </a:schemeClr>
                </a:solidFill>
                <a:sym typeface="Verdana" charset="0"/>
              </a:rPr>
              <a:t>Metodología y actividades educativas</a:t>
            </a:r>
          </a:p>
          <a:p>
            <a:pPr algn="just" defTabSz="642938">
              <a:spcBef>
                <a:spcPts val="300"/>
              </a:spcBef>
              <a:buClr>
                <a:srgbClr val="C00000"/>
              </a:buClr>
            </a:pPr>
            <a:r>
              <a:rPr lang="es-CO" sz="1000" dirty="0" smtClean="0">
                <a:sym typeface="Verdana" charset="0"/>
              </a:rPr>
              <a:t>Se realizarán charlas y lecturas y alrededor del tema que permitan comprender los procesos de pensamiento y creación que rigen el diseño, acudiendo al análisis de las fuentes iconográficas como punto de partida para entender cada  época  y sus diversas manifestaciones culturales. Para tal fin, es imprescindible que los estudiantes asistan a las sesiones, preparen previamente las lecturas y participen en las discusiones planteadas. </a:t>
            </a:r>
          </a:p>
          <a:p>
            <a:pPr algn="just" defTabSz="642938">
              <a:spcBef>
                <a:spcPts val="300"/>
              </a:spcBef>
            </a:pPr>
            <a:endParaRPr lang="es-CO" sz="1000" dirty="0" smtClean="0">
              <a:solidFill>
                <a:srgbClr val="C00000"/>
              </a:solidFill>
              <a:sym typeface="Verdana" charset="0"/>
            </a:endParaRPr>
          </a:p>
          <a:p>
            <a:pPr algn="just" defTabSz="642938">
              <a:spcBef>
                <a:spcPts val="300"/>
              </a:spcBef>
            </a:pPr>
            <a:r>
              <a:rPr lang="es-CO" sz="1000" dirty="0" smtClean="0">
                <a:sym typeface="Verdana" charset="0"/>
              </a:rPr>
              <a:t>Se desarrollarán </a:t>
            </a:r>
            <a:r>
              <a:rPr lang="es-CO" sz="1000" dirty="0" smtClean="0">
                <a:solidFill>
                  <a:srgbClr val="FF0000"/>
                </a:solidFill>
                <a:sym typeface="Verdana" charset="0"/>
              </a:rPr>
              <a:t>trabajos escritos</a:t>
            </a:r>
            <a:r>
              <a:rPr lang="es-CO" sz="1000" dirty="0" smtClean="0">
                <a:sym typeface="Verdana" charset="0"/>
              </a:rPr>
              <a:t> como ensayos, a partir de consultas de fuentes que contribuyan al fortalecimiento de las capacidades investigativas, interpretativas, críticas, comunicativas y argumentativas de los estudiantes. </a:t>
            </a:r>
          </a:p>
          <a:p>
            <a:pPr algn="just" defTabSz="642938">
              <a:spcBef>
                <a:spcPts val="300"/>
              </a:spcBef>
              <a:buClr>
                <a:srgbClr val="C00000"/>
              </a:buClr>
            </a:pPr>
            <a:endParaRPr lang="es-CO" sz="1000" dirty="0" smtClean="0">
              <a:sym typeface="Verdana" charset="0"/>
            </a:endParaRPr>
          </a:p>
          <a:p>
            <a:pPr algn="just" defTabSz="642938">
              <a:spcBef>
                <a:spcPts val="300"/>
              </a:spcBef>
              <a:buClr>
                <a:srgbClr val="C00000"/>
              </a:buClr>
            </a:pPr>
            <a:r>
              <a:rPr lang="es-CO" sz="1000" dirty="0" smtClean="0">
                <a:sym typeface="Verdana" charset="0"/>
              </a:rPr>
              <a:t>Asimismo, </a:t>
            </a:r>
            <a:r>
              <a:rPr lang="es-CO" sz="1000" dirty="0" smtClean="0">
                <a:solidFill>
                  <a:srgbClr val="FF0000"/>
                </a:solidFill>
                <a:sym typeface="Verdana" charset="0"/>
              </a:rPr>
              <a:t>se realizarán propuestas de creación </a:t>
            </a:r>
            <a:r>
              <a:rPr lang="es-CO" sz="1000" dirty="0" smtClean="0">
                <a:sym typeface="Verdana" charset="0"/>
              </a:rPr>
              <a:t>que permitan desarrollar sus habilidades propositivas, mediante objetos de diseño en que demuestren que pueden recrear ciertos elementos formales de cada movimiento estudiado.</a:t>
            </a:r>
            <a:endParaRPr lang="es-ES_tradnl" sz="1000" dirty="0" smtClean="0">
              <a:solidFill>
                <a:srgbClr val="C00000"/>
              </a:solidFill>
              <a:latin typeface="Calibri" pitchFamily="34" charset="0"/>
            </a:endParaRPr>
          </a:p>
          <a:p>
            <a:pPr indent="360000" algn="just">
              <a:spcBef>
                <a:spcPts val="300"/>
              </a:spcBef>
              <a:buFont typeface="Arial" pitchFamily="34" charset="0"/>
              <a:buChar char="•"/>
              <a:defRPr/>
            </a:pPr>
            <a:endParaRPr lang="es-ES_tradnl" sz="1000" dirty="0" smtClean="0">
              <a:solidFill>
                <a:srgbClr val="C00000"/>
              </a:solidFill>
              <a:latin typeface="Calibri" pitchFamily="34" charset="0"/>
            </a:endParaRPr>
          </a:p>
          <a:p>
            <a:pPr algn="just">
              <a:spcBef>
                <a:spcPts val="300"/>
              </a:spcBef>
              <a:defRPr/>
            </a:pPr>
            <a:endParaRPr lang="es-ES_tradnl" sz="1000" dirty="0" smtClean="0">
              <a:solidFill>
                <a:srgbClr val="C00000"/>
              </a:solidFill>
              <a:latin typeface="Calibri" pitchFamily="34" charset="0"/>
            </a:endParaRPr>
          </a:p>
          <a:p>
            <a:pPr algn="just">
              <a:spcBef>
                <a:spcPts val="300"/>
              </a:spcBef>
              <a:defRPr/>
            </a:pPr>
            <a:endParaRPr lang="es-ES_tradnl" sz="1000" dirty="0">
              <a:solidFill>
                <a:srgbClr val="C00000"/>
              </a:solidFill>
              <a:latin typeface="Calibri" pitchFamily="34" charset="0"/>
            </a:endParaRPr>
          </a:p>
          <a:p>
            <a:pPr algn="just">
              <a:spcBef>
                <a:spcPts val="300"/>
              </a:spcBef>
              <a:defRPr/>
            </a:pPr>
            <a:endParaRPr lang="es-ES_tradnl" sz="1000" dirty="0">
              <a:solidFill>
                <a:srgbClr val="C00000"/>
              </a:solidFill>
              <a:latin typeface="Calibri" pitchFamily="34" charset="0"/>
            </a:endParaRPr>
          </a:p>
          <a:p>
            <a:pPr algn="just">
              <a:spcBef>
                <a:spcPts val="300"/>
              </a:spcBef>
              <a:defRPr/>
            </a:pPr>
            <a:r>
              <a:rPr lang="es-ES_tradnl" sz="1000" dirty="0" smtClean="0">
                <a:solidFill>
                  <a:srgbClr val="C00000"/>
                </a:solidFill>
                <a:latin typeface="Calibri" pitchFamily="34" charset="0"/>
              </a:rPr>
              <a:t>Medios interactivos del curso</a:t>
            </a:r>
          </a:p>
          <a:p>
            <a:pPr algn="just">
              <a:spcBef>
                <a:spcPts val="300"/>
              </a:spcBef>
              <a:spcAft>
                <a:spcPts val="0"/>
              </a:spcAft>
              <a:buFont typeface="Gill Sans" pitchFamily="1" charset="0"/>
              <a:buNone/>
              <a:defRPr/>
            </a:pPr>
            <a:r>
              <a:rPr lang="es-ES_tradnl" sz="1000" dirty="0" smtClean="0">
                <a:latin typeface="Calibri" pitchFamily="34" charset="0"/>
              </a:rPr>
              <a:t>Sicua Plus : </a:t>
            </a:r>
          </a:p>
          <a:p>
            <a:pPr algn="just">
              <a:spcBef>
                <a:spcPts val="300"/>
              </a:spcBef>
              <a:spcAft>
                <a:spcPts val="0"/>
              </a:spcAft>
              <a:buFont typeface="Gill Sans" pitchFamily="1" charset="0"/>
              <a:buNone/>
              <a:defRPr/>
            </a:pPr>
            <a:r>
              <a:rPr lang="es-ES_tradnl" sz="1000" dirty="0" smtClean="0">
                <a:latin typeface="Calibri" pitchFamily="34" charset="0"/>
              </a:rPr>
              <a:t>https://sicuaplus.uniandes.edu.co</a:t>
            </a:r>
          </a:p>
        </p:txBody>
      </p:sp>
      <p:sp>
        <p:nvSpPr>
          <p:cNvPr id="5" name="6 CuadroTexto"/>
          <p:cNvSpPr txBox="1">
            <a:spLocks noChangeArrowheads="1"/>
          </p:cNvSpPr>
          <p:nvPr/>
        </p:nvSpPr>
        <p:spPr bwMode="auto">
          <a:xfrm>
            <a:off x="8524875" y="6351588"/>
            <a:ext cx="355600" cy="461962"/>
          </a:xfrm>
          <a:prstGeom prst="rect">
            <a:avLst/>
          </a:prstGeom>
          <a:noFill/>
          <a:ln w="9525">
            <a:noFill/>
            <a:miter lim="800000"/>
            <a:headEnd/>
            <a:tailEnd/>
          </a:ln>
        </p:spPr>
        <p:txBody>
          <a:bodyPr wrap="none">
            <a:spAutoFit/>
          </a:bodyPr>
          <a:lstStyle/>
          <a:p>
            <a:fld id="{C047FA74-796A-4310-A229-37E1BAF605D6}" type="slidenum">
              <a:rPr lang="es-ES" sz="2400"/>
              <a:pPr/>
              <a:t>2</a:t>
            </a:fld>
            <a:endParaRPr lang="es-ES" sz="2400" dirty="0"/>
          </a:p>
        </p:txBody>
      </p:sp>
      <p:sp>
        <p:nvSpPr>
          <p:cNvPr id="6" name="Rectangle 2"/>
          <p:cNvSpPr>
            <a:spLocks/>
          </p:cNvSpPr>
          <p:nvPr/>
        </p:nvSpPr>
        <p:spPr bwMode="auto">
          <a:xfrm>
            <a:off x="4788024" y="609650"/>
            <a:ext cx="4032448" cy="5616624"/>
          </a:xfrm>
          <a:prstGeom prst="rect">
            <a:avLst/>
          </a:prstGeom>
          <a:noFill/>
          <a:ln w="12700">
            <a:noFill/>
            <a:miter lim="800000"/>
            <a:headEnd/>
            <a:tailEnd/>
          </a:ln>
        </p:spPr>
        <p:txBody>
          <a:bodyPr lIns="0" tIns="0" rIns="40638" bIns="0"/>
          <a:lstStyle/>
          <a:p>
            <a:pPr marL="39688" algn="l" defTabSz="642938">
              <a:lnSpc>
                <a:spcPct val="130000"/>
              </a:lnSpc>
              <a:spcBef>
                <a:spcPts val="138"/>
              </a:spcBef>
            </a:pPr>
            <a:r>
              <a:rPr lang="es-ES" sz="1100" b="1" spc="300" dirty="0">
                <a:solidFill>
                  <a:schemeClr val="accent1">
                    <a:lumMod val="75000"/>
                  </a:schemeClr>
                </a:solidFill>
                <a:sym typeface="Verdana" charset="0"/>
              </a:rPr>
              <a:t>Sistema de </a:t>
            </a:r>
            <a:r>
              <a:rPr lang="es-ES" sz="1100" b="1" spc="300" dirty="0" smtClean="0">
                <a:solidFill>
                  <a:schemeClr val="accent1">
                    <a:lumMod val="75000"/>
                  </a:schemeClr>
                </a:solidFill>
                <a:sym typeface="Verdana" charset="0"/>
              </a:rPr>
              <a:t>evaluación</a:t>
            </a:r>
            <a:endParaRPr lang="es-ES" sz="1100" b="1" spc="300" dirty="0">
              <a:solidFill>
                <a:schemeClr val="accent1">
                  <a:lumMod val="75000"/>
                </a:schemeClr>
              </a:solidFill>
              <a:sym typeface="Verdana" charset="0"/>
            </a:endParaRPr>
          </a:p>
          <a:p>
            <a:pPr marL="39688" algn="just" defTabSz="642938">
              <a:defRPr/>
            </a:pPr>
            <a:r>
              <a:rPr lang="es-ES_tradnl" sz="1000" dirty="0" smtClean="0">
                <a:latin typeface="Calibri" pitchFamily="34" charset="0"/>
              </a:rPr>
              <a:t>La evaluaci</a:t>
            </a:r>
            <a:r>
              <a:rPr lang="es-ES_tradnl" altLang="ja-JP" sz="1000" dirty="0" smtClean="0">
                <a:latin typeface="Calibri" pitchFamily="34" charset="0"/>
                <a:ea typeface="MS PGothic" pitchFamily="34" charset="-128"/>
              </a:rPr>
              <a:t>ó</a:t>
            </a:r>
            <a:r>
              <a:rPr lang="es-ES_tradnl" sz="1000" dirty="0" smtClean="0">
                <a:latin typeface="Calibri" pitchFamily="34" charset="0"/>
              </a:rPr>
              <a:t>n se har</a:t>
            </a:r>
            <a:r>
              <a:rPr lang="es-ES_tradnl" altLang="ja-JP" sz="1000" dirty="0" smtClean="0">
                <a:latin typeface="Calibri" pitchFamily="34" charset="0"/>
                <a:ea typeface="MS PGothic" pitchFamily="34" charset="-128"/>
              </a:rPr>
              <a:t>á</a:t>
            </a:r>
            <a:r>
              <a:rPr lang="es-ES_tradnl" sz="1000" dirty="0" smtClean="0">
                <a:latin typeface="Calibri" pitchFamily="34" charset="0"/>
              </a:rPr>
              <a:t> en t</a:t>
            </a:r>
            <a:r>
              <a:rPr lang="es-ES_tradnl" altLang="ja-JP" sz="1000" dirty="0" smtClean="0">
                <a:latin typeface="Calibri" pitchFamily="34" charset="0"/>
                <a:ea typeface="MS PGothic" pitchFamily="34" charset="-128"/>
              </a:rPr>
              <a:t>é</a:t>
            </a:r>
            <a:r>
              <a:rPr lang="es-ES_tradnl" sz="1000" dirty="0" smtClean="0">
                <a:latin typeface="Calibri" pitchFamily="34" charset="0"/>
              </a:rPr>
              <a:t>rminos del desarrollo de los trabajos y ejercicios, su progreso y sus logros. Se tendrá en cuenta,  la claridad de las exposiciones, orden y argumentación de las ideas en los trabajos escritos  y la capacidad investigativa  y habilidades creativas de los estudiantes.  </a:t>
            </a:r>
          </a:p>
          <a:p>
            <a:pPr marL="39688" algn="just" defTabSz="642938">
              <a:defRPr/>
            </a:pPr>
            <a:r>
              <a:rPr lang="es-ES_tradnl" sz="1000" dirty="0" smtClean="0">
                <a:latin typeface="Calibri" pitchFamily="34" charset="0"/>
              </a:rPr>
              <a:t>Asimismo se evaluar</a:t>
            </a:r>
            <a:r>
              <a:rPr lang="es-ES_tradnl" altLang="ja-JP" sz="1000" dirty="0" smtClean="0">
                <a:latin typeface="Calibri" pitchFamily="34" charset="0"/>
                <a:ea typeface="MS PGothic" pitchFamily="34" charset="-128"/>
              </a:rPr>
              <a:t>á</a:t>
            </a:r>
            <a:r>
              <a:rPr lang="es-ES_tradnl" sz="1000" dirty="0" smtClean="0">
                <a:latin typeface="Calibri" pitchFamily="34" charset="0"/>
              </a:rPr>
              <a:t>n, por escrito, la comprensión y el análisis de los temas y contenidos estudiados durante el curso. </a:t>
            </a:r>
            <a:r>
              <a:rPr lang="es-ES" sz="1000" dirty="0" smtClean="0">
                <a:sym typeface="Verdana" charset="0"/>
              </a:rPr>
              <a:t>Se realizarán dos pruebas de conocimientos, a partir de las lecturas y lo visto en clase. </a:t>
            </a:r>
          </a:p>
          <a:p>
            <a:pPr marL="39688" algn="just" defTabSz="642938">
              <a:defRPr/>
            </a:pPr>
            <a:endParaRPr lang="es-ES" sz="1000" dirty="0">
              <a:latin typeface="Calibri" pitchFamily="34" charset="0"/>
              <a:sym typeface="Verdana" charset="0"/>
            </a:endParaRPr>
          </a:p>
          <a:p>
            <a:pPr marL="39688" algn="just" defTabSz="642938">
              <a:defRPr/>
            </a:pPr>
            <a:r>
              <a:rPr lang="es-ES_tradnl" sz="1000" dirty="0" smtClean="0">
                <a:latin typeface="Calibri" pitchFamily="34" charset="0"/>
              </a:rPr>
              <a:t>La nota final es el promedio de todas las notas obtenidas en los diferentes ejercicios:</a:t>
            </a:r>
            <a:endParaRPr lang="es-ES_tradnl" altLang="ja-JP" sz="1000" dirty="0" smtClean="0">
              <a:latin typeface="Calibri" pitchFamily="34" charset="0"/>
              <a:ea typeface="MS PGothic" pitchFamily="34" charset="-128"/>
            </a:endParaRPr>
          </a:p>
          <a:p>
            <a:pPr marL="39688" algn="just" defTabSz="642938">
              <a:lnSpc>
                <a:spcPct val="130000"/>
              </a:lnSpc>
              <a:spcBef>
                <a:spcPts val="138"/>
              </a:spcBef>
            </a:pPr>
            <a:r>
              <a:rPr lang="es-ES" sz="1000" b="1" dirty="0" smtClean="0">
                <a:solidFill>
                  <a:schemeClr val="tx1"/>
                </a:solidFill>
                <a:sym typeface="Verdana" charset="0"/>
              </a:rPr>
              <a:t> </a:t>
            </a:r>
          </a:p>
          <a:p>
            <a:pPr marL="39688" algn="just" defTabSz="642938">
              <a:lnSpc>
                <a:spcPct val="130000"/>
              </a:lnSpc>
              <a:spcBef>
                <a:spcPts val="138"/>
              </a:spcBef>
            </a:pPr>
            <a:r>
              <a:rPr lang="es-ES" sz="1000" b="1" dirty="0" smtClean="0">
                <a:solidFill>
                  <a:srgbClr val="C00000"/>
                </a:solidFill>
                <a:sym typeface="Verdana" charset="0"/>
              </a:rPr>
              <a:t>Primer </a:t>
            </a:r>
            <a:r>
              <a:rPr lang="es-ES" sz="1000" b="1" dirty="0">
                <a:solidFill>
                  <a:srgbClr val="C00000"/>
                </a:solidFill>
                <a:sym typeface="Verdana" charset="0"/>
              </a:rPr>
              <a:t>corte</a:t>
            </a:r>
          </a:p>
          <a:p>
            <a:pPr marL="39688" algn="just" defTabSz="642938">
              <a:spcBef>
                <a:spcPts val="138"/>
              </a:spcBef>
            </a:pPr>
            <a:r>
              <a:rPr lang="es-CO" sz="1000" dirty="0" smtClean="0">
                <a:ea typeface="Calibri"/>
                <a:cs typeface="Times New Roman"/>
              </a:rPr>
              <a:t>Biografía del objeto				10 </a:t>
            </a:r>
            <a:r>
              <a:rPr lang="es-ES" sz="1000" dirty="0" smtClean="0">
                <a:sym typeface="Verdana" charset="0"/>
              </a:rPr>
              <a:t>%</a:t>
            </a:r>
          </a:p>
          <a:p>
            <a:pPr marL="39688" algn="just" defTabSz="642938">
              <a:spcBef>
                <a:spcPts val="138"/>
              </a:spcBef>
            </a:pPr>
            <a:r>
              <a:rPr lang="es-ES" sz="1000" dirty="0" smtClean="0">
                <a:solidFill>
                  <a:schemeClr val="tx1"/>
                </a:solidFill>
                <a:sym typeface="Verdana" charset="0"/>
              </a:rPr>
              <a:t>Historia del objeto                                                                          	</a:t>
            </a:r>
            <a:r>
              <a:rPr lang="es-ES" sz="1000" dirty="0" smtClean="0">
                <a:sym typeface="Verdana" charset="0"/>
              </a:rPr>
              <a:t>1</a:t>
            </a:r>
            <a:r>
              <a:rPr lang="es-ES" sz="1000" dirty="0" smtClean="0">
                <a:solidFill>
                  <a:schemeClr val="tx1"/>
                </a:solidFill>
                <a:sym typeface="Verdana" charset="0"/>
              </a:rPr>
              <a:t>0%</a:t>
            </a:r>
          </a:p>
          <a:p>
            <a:pPr marL="39688" algn="just" defTabSz="642938">
              <a:spcBef>
                <a:spcPts val="138"/>
              </a:spcBef>
            </a:pPr>
            <a:r>
              <a:rPr lang="es-ES" sz="1000" dirty="0" smtClean="0">
                <a:sym typeface="Verdana" charset="0"/>
              </a:rPr>
              <a:t>Parcial teórico escrito			                    	15%</a:t>
            </a:r>
          </a:p>
          <a:p>
            <a:pPr marL="39688" algn="just" defTabSz="642938">
              <a:spcBef>
                <a:spcPts val="138"/>
              </a:spcBef>
            </a:pPr>
            <a:r>
              <a:rPr lang="es-CO" sz="1000" dirty="0" smtClean="0">
                <a:sym typeface="Verdana" charset="0"/>
              </a:rPr>
              <a:t>Creación de Utopías 			                       10%</a:t>
            </a:r>
            <a:r>
              <a:rPr lang="es-ES" sz="1000" dirty="0" smtClean="0">
                <a:sym typeface="Verdana" charset="0"/>
              </a:rPr>
              <a:t>                                             </a:t>
            </a:r>
            <a:endParaRPr lang="es-ES" sz="1000" dirty="0" smtClean="0">
              <a:solidFill>
                <a:schemeClr val="tx1"/>
              </a:solidFill>
              <a:sym typeface="Verdana" charset="0"/>
            </a:endParaRPr>
          </a:p>
          <a:p>
            <a:pPr marL="39688" algn="just" defTabSz="642938">
              <a:spcBef>
                <a:spcPts val="138"/>
              </a:spcBef>
            </a:pPr>
            <a:r>
              <a:rPr lang="es-ES" sz="1000" dirty="0" smtClean="0">
                <a:solidFill>
                  <a:srgbClr val="C00000"/>
                </a:solidFill>
                <a:sym typeface="Verdana" charset="0"/>
              </a:rPr>
              <a:t>------------------------------------------------------------	                       45%     </a:t>
            </a:r>
          </a:p>
          <a:p>
            <a:pPr marL="39688" algn="just" defTabSz="642938">
              <a:lnSpc>
                <a:spcPct val="120000"/>
              </a:lnSpc>
              <a:spcBef>
                <a:spcPts val="138"/>
              </a:spcBef>
            </a:pPr>
            <a:r>
              <a:rPr lang="es-ES" sz="1000" b="1" dirty="0" smtClean="0">
                <a:solidFill>
                  <a:srgbClr val="C00000"/>
                </a:solidFill>
                <a:sym typeface="Verdana" charset="0"/>
              </a:rPr>
              <a:t>Final</a:t>
            </a:r>
          </a:p>
          <a:p>
            <a:pPr marL="39688" algn="just" defTabSz="642938">
              <a:lnSpc>
                <a:spcPct val="120000"/>
              </a:lnSpc>
              <a:spcBef>
                <a:spcPts val="138"/>
              </a:spcBef>
            </a:pPr>
            <a:r>
              <a:rPr lang="es-ES" sz="1000" dirty="0" smtClean="0">
                <a:sym typeface="Verdana" charset="0"/>
              </a:rPr>
              <a:t>Álbum </a:t>
            </a:r>
            <a:r>
              <a:rPr lang="es-ES" sz="1000" dirty="0">
                <a:sym typeface="Verdana" charset="0"/>
              </a:rPr>
              <a:t>de familia 				</a:t>
            </a:r>
            <a:r>
              <a:rPr lang="es-ES" sz="1000" dirty="0" smtClean="0">
                <a:sym typeface="Verdana" charset="0"/>
              </a:rPr>
              <a:t>15%</a:t>
            </a:r>
            <a:endParaRPr lang="es-ES" sz="1000" dirty="0">
              <a:sym typeface="Verdana" charset="0"/>
            </a:endParaRPr>
          </a:p>
          <a:p>
            <a:pPr marL="39688" algn="just" defTabSz="642938">
              <a:spcBef>
                <a:spcPts val="138"/>
              </a:spcBef>
            </a:pPr>
            <a:r>
              <a:rPr lang="es-ES" sz="1000" dirty="0" smtClean="0">
                <a:solidFill>
                  <a:schemeClr val="tx1"/>
                </a:solidFill>
                <a:sym typeface="Verdana" charset="0"/>
              </a:rPr>
              <a:t>Examen teórico escrito		</a:t>
            </a:r>
            <a:r>
              <a:rPr lang="es-ES" sz="1000" dirty="0" smtClean="0">
                <a:sym typeface="Verdana" charset="0"/>
              </a:rPr>
              <a:t>		</a:t>
            </a:r>
            <a:r>
              <a:rPr lang="es-ES" sz="1000" dirty="0" smtClean="0">
                <a:solidFill>
                  <a:schemeClr val="tx1"/>
                </a:solidFill>
                <a:sym typeface="Verdana" charset="0"/>
              </a:rPr>
              <a:t> 10%</a:t>
            </a:r>
          </a:p>
          <a:p>
            <a:pPr marL="39688" algn="just" defTabSz="642938">
              <a:spcBef>
                <a:spcPts val="138"/>
              </a:spcBef>
            </a:pPr>
            <a:r>
              <a:rPr lang="es-ES" sz="1000" dirty="0" smtClean="0">
                <a:solidFill>
                  <a:schemeClr val="tx1"/>
                </a:solidFill>
                <a:sym typeface="Verdana" charset="0"/>
              </a:rPr>
              <a:t>Cacería de  estilos, movimientos y tendencias                               10%</a:t>
            </a:r>
          </a:p>
          <a:p>
            <a:pPr marL="39688" algn="just" defTabSz="642938">
              <a:spcBef>
                <a:spcPts val="138"/>
              </a:spcBef>
            </a:pPr>
            <a:r>
              <a:rPr lang="es-ES" sz="1000" dirty="0" smtClean="0">
                <a:sym typeface="Verdana" charset="0"/>
              </a:rPr>
              <a:t>Recreación de </a:t>
            </a:r>
            <a:r>
              <a:rPr lang="es-ES" sz="1000" dirty="0" smtClean="0">
                <a:solidFill>
                  <a:schemeClr val="tx1"/>
                </a:solidFill>
                <a:sym typeface="Verdana" charset="0"/>
              </a:rPr>
              <a:t>época</a:t>
            </a:r>
            <a:r>
              <a:rPr lang="es-ES" sz="1000" dirty="0">
                <a:solidFill>
                  <a:schemeClr val="tx1"/>
                </a:solidFill>
                <a:sym typeface="Verdana" charset="0"/>
              </a:rPr>
              <a:t>	                          </a:t>
            </a:r>
            <a:r>
              <a:rPr lang="es-ES" sz="1000" dirty="0" smtClean="0">
                <a:solidFill>
                  <a:schemeClr val="tx1"/>
                </a:solidFill>
                <a:sym typeface="Verdana" charset="0"/>
              </a:rPr>
              <a:t>                                           20%</a:t>
            </a:r>
          </a:p>
          <a:p>
            <a:pPr marL="39688" algn="just" defTabSz="642938">
              <a:spcBef>
                <a:spcPts val="138"/>
              </a:spcBef>
            </a:pPr>
            <a:r>
              <a:rPr lang="es-ES" sz="1000" dirty="0" smtClean="0">
                <a:solidFill>
                  <a:srgbClr val="C00000"/>
                </a:solidFill>
                <a:sym typeface="Verdana" charset="0"/>
              </a:rPr>
              <a:t>------------------------------------------------------------		  55% </a:t>
            </a:r>
          </a:p>
          <a:p>
            <a:pPr marL="39688" algn="just" defTabSz="642938">
              <a:spcBef>
                <a:spcPts val="138"/>
              </a:spcBef>
            </a:pPr>
            <a:r>
              <a:rPr lang="es-ES" sz="1000" b="1" dirty="0" smtClean="0">
                <a:solidFill>
                  <a:srgbClr val="C00000"/>
                </a:solidFill>
                <a:sym typeface="Verdana" charset="0"/>
              </a:rPr>
              <a:t>Total     </a:t>
            </a:r>
            <a:r>
              <a:rPr lang="es-ES" sz="1000" dirty="0" smtClean="0">
                <a:solidFill>
                  <a:srgbClr val="C00000"/>
                </a:solidFill>
                <a:sym typeface="Verdana" charset="0"/>
              </a:rPr>
              <a:t>          </a:t>
            </a:r>
          </a:p>
          <a:p>
            <a:pPr marL="39688" algn="just" defTabSz="642938">
              <a:spcBef>
                <a:spcPts val="138"/>
              </a:spcBef>
            </a:pPr>
            <a:r>
              <a:rPr lang="es-ES" sz="1000" b="1" dirty="0" smtClean="0">
                <a:solidFill>
                  <a:srgbClr val="C00000"/>
                </a:solidFill>
                <a:sym typeface="Verdana" charset="0"/>
              </a:rPr>
              <a:t>____________________________________		100%</a:t>
            </a:r>
            <a:endParaRPr lang="en-US" sz="1000" dirty="0">
              <a:solidFill>
                <a:schemeClr val="tx1"/>
              </a:solidFill>
              <a:sym typeface="Verdana" charset="0"/>
            </a:endParaRPr>
          </a:p>
          <a:p>
            <a:pPr marL="39688" algn="l" defTabSz="642938">
              <a:lnSpc>
                <a:spcPct val="130000"/>
              </a:lnSpc>
              <a:spcBef>
                <a:spcPts val="138"/>
              </a:spcBef>
            </a:pPr>
            <a:endParaRPr lang="en-US" sz="1000" dirty="0">
              <a:solidFill>
                <a:srgbClr val="FF99CC"/>
              </a:solidFill>
              <a:sym typeface="Verdana"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6 CuadroTexto"/>
          <p:cNvSpPr txBox="1">
            <a:spLocks noChangeArrowheads="1"/>
          </p:cNvSpPr>
          <p:nvPr/>
        </p:nvSpPr>
        <p:spPr bwMode="auto">
          <a:xfrm>
            <a:off x="8524875" y="6351588"/>
            <a:ext cx="355600" cy="461962"/>
          </a:xfrm>
          <a:prstGeom prst="rect">
            <a:avLst/>
          </a:prstGeom>
          <a:noFill/>
          <a:ln w="9525">
            <a:noFill/>
            <a:miter lim="800000"/>
            <a:headEnd/>
            <a:tailEnd/>
          </a:ln>
        </p:spPr>
        <p:txBody>
          <a:bodyPr wrap="none">
            <a:spAutoFit/>
          </a:bodyPr>
          <a:lstStyle/>
          <a:p>
            <a:fld id="{C047FA74-796A-4310-A229-37E1BAF605D6}" type="slidenum">
              <a:rPr lang="es-ES" sz="2400"/>
              <a:pPr/>
              <a:t>3</a:t>
            </a:fld>
            <a:endParaRPr lang="es-ES" sz="2400" dirty="0"/>
          </a:p>
        </p:txBody>
      </p:sp>
      <p:sp>
        <p:nvSpPr>
          <p:cNvPr id="5" name="Rectangle 1"/>
          <p:cNvSpPr>
            <a:spLocks/>
          </p:cNvSpPr>
          <p:nvPr/>
        </p:nvSpPr>
        <p:spPr bwMode="auto">
          <a:xfrm>
            <a:off x="539552" y="288032"/>
            <a:ext cx="7920880" cy="5877272"/>
          </a:xfrm>
          <a:prstGeom prst="rect">
            <a:avLst/>
          </a:prstGeom>
          <a:noFill/>
          <a:ln w="12700">
            <a:noFill/>
            <a:miter lim="800000"/>
            <a:headEnd/>
            <a:tailEnd/>
          </a:ln>
        </p:spPr>
        <p:txBody>
          <a:bodyPr lIns="0" tIns="0" rIns="40638" bIns="0"/>
          <a:lstStyle/>
          <a:p>
            <a:pPr marL="39688" algn="ctr" defTabSz="642938">
              <a:lnSpc>
                <a:spcPct val="130000"/>
              </a:lnSpc>
              <a:spcBef>
                <a:spcPts val="138"/>
              </a:spcBef>
              <a:defRPr/>
            </a:pPr>
            <a:r>
              <a:rPr lang="en-US" sz="1200" b="1" spc="300" dirty="0" err="1">
                <a:solidFill>
                  <a:schemeClr val="accent1">
                    <a:lumMod val="75000"/>
                  </a:schemeClr>
                </a:solidFill>
                <a:latin typeface="Calibri" pitchFamily="34" charset="0"/>
                <a:sym typeface="Verdana" pitchFamily="1" charset="0"/>
              </a:rPr>
              <a:t>Reglas</a:t>
            </a:r>
            <a:r>
              <a:rPr lang="en-US" sz="1200" b="1" spc="300" dirty="0">
                <a:solidFill>
                  <a:schemeClr val="accent1">
                    <a:lumMod val="75000"/>
                  </a:schemeClr>
                </a:solidFill>
                <a:latin typeface="Calibri" pitchFamily="34" charset="0"/>
                <a:sym typeface="Verdana" pitchFamily="1" charset="0"/>
              </a:rPr>
              <a:t> </a:t>
            </a:r>
            <a:r>
              <a:rPr lang="en-US" sz="1200" b="1" spc="300" dirty="0" err="1">
                <a:solidFill>
                  <a:schemeClr val="accent1">
                    <a:lumMod val="75000"/>
                  </a:schemeClr>
                </a:solidFill>
                <a:latin typeface="Calibri" pitchFamily="34" charset="0"/>
                <a:sym typeface="Verdana" pitchFamily="1" charset="0"/>
              </a:rPr>
              <a:t>generales</a:t>
            </a:r>
            <a:r>
              <a:rPr lang="en-US" sz="1200" b="1" spc="300" dirty="0">
                <a:solidFill>
                  <a:schemeClr val="accent1">
                    <a:lumMod val="75000"/>
                  </a:schemeClr>
                </a:solidFill>
                <a:latin typeface="Calibri" pitchFamily="34" charset="0"/>
                <a:sym typeface="Verdana" pitchFamily="1" charset="0"/>
              </a:rPr>
              <a:t> de </a:t>
            </a:r>
            <a:r>
              <a:rPr lang="en-US" sz="1200" b="1" spc="300" dirty="0" err="1" smtClean="0">
                <a:solidFill>
                  <a:schemeClr val="accent1">
                    <a:lumMod val="75000"/>
                  </a:schemeClr>
                </a:solidFill>
                <a:latin typeface="Calibri" pitchFamily="34" charset="0"/>
                <a:sym typeface="Verdana" pitchFamily="1" charset="0"/>
              </a:rPr>
              <a:t>Clase</a:t>
            </a:r>
            <a:endParaRPr lang="en-US" sz="1200" b="1" spc="300" dirty="0" smtClean="0">
              <a:solidFill>
                <a:schemeClr val="accent1">
                  <a:lumMod val="75000"/>
                </a:schemeClr>
              </a:solidFill>
              <a:latin typeface="Calibri" pitchFamily="34" charset="0"/>
              <a:sym typeface="Verdana" pitchFamily="1" charset="0"/>
            </a:endParaRPr>
          </a:p>
          <a:p>
            <a:pPr marL="39688" algn="just" defTabSz="642938">
              <a:lnSpc>
                <a:spcPct val="130000"/>
              </a:lnSpc>
              <a:spcBef>
                <a:spcPts val="138"/>
              </a:spcBef>
              <a:defRPr/>
            </a:pPr>
            <a:endParaRPr lang="en-US" sz="1100" b="1" spc="300" dirty="0">
              <a:solidFill>
                <a:schemeClr val="tx1"/>
              </a:solidFill>
              <a:sym typeface="Verdana" pitchFamily="1" charset="0"/>
            </a:endParaRPr>
          </a:p>
          <a:p>
            <a:pPr marL="90488" indent="138113" algn="just">
              <a:spcBef>
                <a:spcPts val="300"/>
              </a:spcBef>
              <a:buClr>
                <a:srgbClr val="C00000"/>
              </a:buClr>
              <a:buSzPct val="130000"/>
              <a:buFont typeface="Arial" pitchFamily="34" charset="0"/>
              <a:buChar char="•"/>
            </a:pPr>
            <a:r>
              <a:rPr lang="es-ES_tradnl" sz="1100" dirty="0" smtClean="0">
                <a:solidFill>
                  <a:srgbClr val="C00000"/>
                </a:solidFill>
              </a:rPr>
              <a:t>Asistencia</a:t>
            </a:r>
            <a:r>
              <a:rPr lang="es-ES_tradnl" sz="1100" dirty="0" smtClean="0"/>
              <a:t>.Las </a:t>
            </a:r>
            <a:r>
              <a:rPr lang="es-ES_tradnl" sz="1100" dirty="0"/>
              <a:t>clases comenzar</a:t>
            </a:r>
            <a:r>
              <a:rPr lang="es-ES_tradnl" altLang="ja-JP" sz="1100" dirty="0">
                <a:ea typeface="MS PGothic" pitchFamily="34" charset="-128"/>
              </a:rPr>
              <a:t>á</a:t>
            </a:r>
            <a:r>
              <a:rPr lang="es-ES_tradnl" sz="1100" dirty="0"/>
              <a:t>n en la hora indicada. Se debe asistir a todas las clases. Esta clase cubre una gran cantidad de material en periodo corto de tiempo. Es obligaci</a:t>
            </a:r>
            <a:r>
              <a:rPr lang="es-ES_tradnl" altLang="ja-JP" sz="1100" dirty="0">
                <a:ea typeface="MS PGothic" pitchFamily="34" charset="-128"/>
              </a:rPr>
              <a:t>ó</a:t>
            </a:r>
            <a:r>
              <a:rPr lang="es-ES_tradnl" sz="1100" dirty="0"/>
              <a:t>n del estudiante contactar a los miembros de la clase que considere necesario (al menos 2) para tratar de reponer la informaci</a:t>
            </a:r>
            <a:r>
              <a:rPr lang="es-ES_tradnl" altLang="ja-JP" sz="1100" dirty="0">
                <a:ea typeface="MS PGothic" pitchFamily="34" charset="-128"/>
              </a:rPr>
              <a:t>ó</a:t>
            </a:r>
            <a:r>
              <a:rPr lang="es-ES_tradnl" sz="1100" dirty="0"/>
              <a:t>n perdida, si llegase a faltar a alguna sesi</a:t>
            </a:r>
            <a:r>
              <a:rPr lang="es-ES_tradnl" altLang="ja-JP" sz="1100" dirty="0">
                <a:ea typeface="MS PGothic" pitchFamily="34" charset="-128"/>
              </a:rPr>
              <a:t>ón</a:t>
            </a:r>
            <a:r>
              <a:rPr lang="es-ES_tradnl" sz="1100" dirty="0"/>
              <a:t>. </a:t>
            </a:r>
            <a:r>
              <a:rPr lang="en-US" sz="1100" dirty="0" err="1">
                <a:solidFill>
                  <a:srgbClr val="C00000"/>
                </a:solidFill>
                <a:sym typeface="Verdana" pitchFamily="1" charset="0"/>
              </a:rPr>
              <a:t>Causales</a:t>
            </a:r>
            <a:r>
              <a:rPr lang="en-US" sz="1100" dirty="0">
                <a:solidFill>
                  <a:srgbClr val="C00000"/>
                </a:solidFill>
                <a:sym typeface="Verdana" pitchFamily="1" charset="0"/>
              </a:rPr>
              <a:t> de </a:t>
            </a:r>
            <a:r>
              <a:rPr lang="en-US" sz="1100" dirty="0" err="1">
                <a:solidFill>
                  <a:srgbClr val="C00000"/>
                </a:solidFill>
                <a:sym typeface="Verdana" pitchFamily="1" charset="0"/>
              </a:rPr>
              <a:t>Falla</a:t>
            </a:r>
            <a:r>
              <a:rPr lang="en-US" sz="1100" b="1" dirty="0">
                <a:solidFill>
                  <a:schemeClr val="tx1"/>
                </a:solidFill>
                <a:sym typeface="Verdana" pitchFamily="1" charset="0"/>
              </a:rPr>
              <a:t>:</a:t>
            </a:r>
            <a:r>
              <a:rPr lang="en-US" sz="1100" dirty="0">
                <a:solidFill>
                  <a:schemeClr val="tx1"/>
                </a:solidFill>
                <a:sym typeface="Verdana" pitchFamily="1" charset="0"/>
              </a:rPr>
              <a:t> La no </a:t>
            </a:r>
            <a:r>
              <a:rPr lang="en-US" sz="1100" dirty="0" err="1">
                <a:solidFill>
                  <a:schemeClr val="tx1"/>
                </a:solidFill>
                <a:sym typeface="Verdana" pitchFamily="1" charset="0"/>
              </a:rPr>
              <a:t>asistencia</a:t>
            </a:r>
            <a:r>
              <a:rPr lang="en-US" sz="1100" dirty="0">
                <a:solidFill>
                  <a:schemeClr val="tx1"/>
                </a:solidFill>
                <a:sym typeface="Verdana" pitchFamily="1" charset="0"/>
              </a:rPr>
              <a:t> a la </a:t>
            </a:r>
            <a:r>
              <a:rPr lang="en-US" sz="1100" dirty="0" err="1">
                <a:solidFill>
                  <a:schemeClr val="tx1"/>
                </a:solidFill>
                <a:sym typeface="Verdana" pitchFamily="1" charset="0"/>
              </a:rPr>
              <a:t>sesión</a:t>
            </a:r>
            <a:r>
              <a:rPr lang="en-US" sz="1100" dirty="0">
                <a:solidFill>
                  <a:schemeClr val="tx1"/>
                </a:solidFill>
                <a:sym typeface="Verdana" pitchFamily="1" charset="0"/>
              </a:rPr>
              <a:t> sin </a:t>
            </a:r>
            <a:r>
              <a:rPr lang="en-US" sz="1100" dirty="0" err="1">
                <a:solidFill>
                  <a:schemeClr val="tx1"/>
                </a:solidFill>
                <a:sym typeface="Verdana" pitchFamily="1" charset="0"/>
              </a:rPr>
              <a:t>excusa</a:t>
            </a:r>
            <a:r>
              <a:rPr lang="en-US" sz="1100" dirty="0">
                <a:solidFill>
                  <a:schemeClr val="tx1"/>
                </a:solidFill>
                <a:sym typeface="Verdana" pitchFamily="1" charset="0"/>
              </a:rPr>
              <a:t> </a:t>
            </a:r>
            <a:r>
              <a:rPr lang="en-US" sz="1100" dirty="0" err="1">
                <a:solidFill>
                  <a:schemeClr val="tx1"/>
                </a:solidFill>
                <a:sym typeface="Verdana" pitchFamily="1" charset="0"/>
              </a:rPr>
              <a:t>justificada</a:t>
            </a:r>
            <a:r>
              <a:rPr lang="en-US" sz="1100" dirty="0" smtClean="0">
                <a:solidFill>
                  <a:schemeClr val="tx1"/>
                </a:solidFill>
                <a:sym typeface="Verdana" pitchFamily="1" charset="0"/>
              </a:rPr>
              <a:t>.</a:t>
            </a:r>
            <a:r>
              <a:rPr lang="es-ES" sz="1100" dirty="0" smtClean="0"/>
              <a:t> </a:t>
            </a:r>
          </a:p>
          <a:p>
            <a:pPr marL="90488" indent="138113" algn="just">
              <a:spcBef>
                <a:spcPts val="300"/>
              </a:spcBef>
              <a:buClr>
                <a:srgbClr val="C00000"/>
              </a:buClr>
              <a:buSzPct val="130000"/>
              <a:buFont typeface="Arial" pitchFamily="34" charset="0"/>
              <a:buChar char="•"/>
            </a:pPr>
            <a:r>
              <a:rPr lang="es-ES" sz="1100" dirty="0" smtClean="0"/>
              <a:t>La preparación del material de clase (lecturas, ejercicios, etc.) es fundamental y obligatoria.</a:t>
            </a:r>
            <a:endParaRPr lang="es-ES_tradnl" sz="1100" dirty="0"/>
          </a:p>
          <a:p>
            <a:pPr marL="90488" indent="138113" algn="just">
              <a:spcBef>
                <a:spcPts val="300"/>
              </a:spcBef>
              <a:buClr>
                <a:srgbClr val="C00000"/>
              </a:buClr>
              <a:buSzPct val="130000"/>
              <a:buFont typeface="Arial" pitchFamily="34" charset="0"/>
              <a:buChar char="•"/>
              <a:defRPr/>
            </a:pPr>
            <a:r>
              <a:rPr lang="es-ES" sz="1100" dirty="0" smtClean="0">
                <a:solidFill>
                  <a:srgbClr val="C00000"/>
                </a:solidFill>
              </a:rPr>
              <a:t>Cada</a:t>
            </a:r>
            <a:r>
              <a:rPr lang="es-ES" sz="1100" dirty="0" smtClean="0"/>
              <a:t> </a:t>
            </a:r>
            <a:r>
              <a:rPr lang="es-ES" sz="1100" dirty="0">
                <a:solidFill>
                  <a:srgbClr val="C00000"/>
                </a:solidFill>
              </a:rPr>
              <a:t>trabajo se evaluará de acuerdo con los parámetros establecidos </a:t>
            </a:r>
            <a:r>
              <a:rPr lang="es-ES" sz="1100" dirty="0"/>
              <a:t>y guías presentadas al momento de ser propuesto.</a:t>
            </a:r>
          </a:p>
          <a:p>
            <a:pPr marL="90488" indent="138113" algn="just">
              <a:spcBef>
                <a:spcPts val="300"/>
              </a:spcBef>
              <a:buClr>
                <a:srgbClr val="C00000"/>
              </a:buClr>
              <a:buSzPct val="130000"/>
              <a:buFont typeface="Arial" pitchFamily="34" charset="0"/>
              <a:buChar char="•"/>
              <a:defRPr/>
            </a:pPr>
            <a:r>
              <a:rPr lang="es-ES" sz="1100" dirty="0" smtClean="0">
                <a:solidFill>
                  <a:srgbClr val="C00000"/>
                </a:solidFill>
              </a:rPr>
              <a:t>En </a:t>
            </a:r>
            <a:r>
              <a:rPr lang="es-ES" sz="1100" dirty="0">
                <a:solidFill>
                  <a:srgbClr val="C00000"/>
                </a:solidFill>
              </a:rPr>
              <a:t>todos los trabajos se evaluará </a:t>
            </a:r>
            <a:r>
              <a:rPr lang="es-ES" sz="1100" dirty="0"/>
              <a:t>la consistencia de las propuestas, la coherencia en su sustentación, la capacidad de análisis, su pertinencia respecto al material asignado, su originalidad; asimismo l</a:t>
            </a:r>
            <a:r>
              <a:rPr lang="es-ES_tradnl" sz="1100" dirty="0"/>
              <a:t>a claridad y precisión de las presentaciones.</a:t>
            </a:r>
          </a:p>
          <a:p>
            <a:pPr marL="85725" indent="144000" algn="just">
              <a:spcBef>
                <a:spcPts val="300"/>
              </a:spcBef>
              <a:buClr>
                <a:srgbClr val="C00000"/>
              </a:buClr>
              <a:buSzPct val="130000"/>
              <a:buFont typeface="Arial" pitchFamily="34" charset="0"/>
              <a:buChar char="•"/>
              <a:defRPr/>
            </a:pPr>
            <a:r>
              <a:rPr lang="es-ES" sz="1100" dirty="0" smtClean="0"/>
              <a:t>Todos </a:t>
            </a:r>
            <a:r>
              <a:rPr lang="es-ES" sz="1100" dirty="0"/>
              <a:t>los </a:t>
            </a:r>
            <a:r>
              <a:rPr lang="es-ES" sz="1100" dirty="0">
                <a:solidFill>
                  <a:srgbClr val="C00000"/>
                </a:solidFill>
              </a:rPr>
              <a:t>trabajos deben cumplir con las pautas de cita y referencia</a:t>
            </a:r>
            <a:r>
              <a:rPr lang="es-ES" sz="1100" dirty="0"/>
              <a:t>, disponibles en la cartilla de Citas y Referencias de la Universidad. Se usarán las reglas específicas para arquitectura y diseño.</a:t>
            </a:r>
          </a:p>
          <a:p>
            <a:pPr marL="85725" indent="144000" algn="just">
              <a:spcBef>
                <a:spcPts val="300"/>
              </a:spcBef>
              <a:buClr>
                <a:srgbClr val="C00000"/>
              </a:buClr>
              <a:buSzPct val="130000"/>
              <a:buFont typeface="Arial" pitchFamily="34" charset="0"/>
              <a:buChar char="•"/>
              <a:defRPr/>
            </a:pPr>
            <a:r>
              <a:rPr lang="es-ES_tradnl" sz="1100" dirty="0">
                <a:solidFill>
                  <a:srgbClr val="C00000"/>
                </a:solidFill>
              </a:rPr>
              <a:t>No se reciben trabajos por internet</a:t>
            </a:r>
            <a:r>
              <a:rPr lang="es-ES_tradnl" sz="1100" dirty="0"/>
              <a:t>, la entrega de algunos documentos digitales debe hacerse en clase al monitor, o a quien se designe para tal efecto. </a:t>
            </a:r>
          </a:p>
          <a:p>
            <a:pPr marL="85725" indent="144000" algn="just">
              <a:spcBef>
                <a:spcPts val="300"/>
              </a:spcBef>
              <a:buClr>
                <a:srgbClr val="C00000"/>
              </a:buClr>
              <a:buSzPct val="130000"/>
              <a:buFont typeface="Arial" pitchFamily="34" charset="0"/>
              <a:buChar char="•"/>
              <a:defRPr/>
            </a:pPr>
            <a:r>
              <a:rPr lang="es-ES_tradnl" sz="1100" dirty="0">
                <a:solidFill>
                  <a:srgbClr val="C00000"/>
                </a:solidFill>
              </a:rPr>
              <a:t>Los trabajos entregados por fuera del tiempo </a:t>
            </a:r>
            <a:r>
              <a:rPr lang="es-ES_tradnl" sz="1100" dirty="0"/>
              <a:t>establecido se evaluar</a:t>
            </a:r>
            <a:r>
              <a:rPr lang="es-ES_tradnl" altLang="ja-JP" sz="1100" dirty="0">
                <a:ea typeface="MS PGothic" pitchFamily="34" charset="-128"/>
              </a:rPr>
              <a:t>á</a:t>
            </a:r>
            <a:r>
              <a:rPr lang="es-ES_tradnl" sz="1100" dirty="0"/>
              <a:t>n con un porcentaje menor al planteado para el ejercicio. Se exceptúan los casos de presentar excusa  justificada.  Si el trabajo no es entregado una vez vencido el plazo otorgado su nota será igual a 0.0</a:t>
            </a:r>
          </a:p>
          <a:p>
            <a:pPr marL="85725" indent="144000" algn="just">
              <a:spcBef>
                <a:spcPts val="300"/>
              </a:spcBef>
              <a:buClr>
                <a:srgbClr val="C00000"/>
              </a:buClr>
              <a:buSzPct val="130000"/>
              <a:buFont typeface="Arial" pitchFamily="34" charset="0"/>
              <a:buChar char="•"/>
              <a:defRPr/>
            </a:pPr>
            <a:r>
              <a:rPr lang="es-ES" sz="1100" dirty="0" smtClean="0"/>
              <a:t>Todos </a:t>
            </a:r>
            <a:r>
              <a:rPr lang="es-ES" sz="1100" dirty="0"/>
              <a:t>los </a:t>
            </a:r>
            <a:r>
              <a:rPr lang="es-ES" sz="1100" dirty="0">
                <a:solidFill>
                  <a:srgbClr val="C00000"/>
                </a:solidFill>
              </a:rPr>
              <a:t>trabajos deben estar debidamente marcados</a:t>
            </a:r>
            <a:r>
              <a:rPr lang="es-ES" sz="1100" dirty="0"/>
              <a:t>, de lo contrario no serán calificados.</a:t>
            </a:r>
          </a:p>
          <a:p>
            <a:pPr marL="85725" indent="144000" algn="just">
              <a:spcBef>
                <a:spcPts val="300"/>
              </a:spcBef>
              <a:buClr>
                <a:srgbClr val="C00000"/>
              </a:buClr>
              <a:buSzPct val="130000"/>
              <a:buFont typeface="Arial" pitchFamily="34" charset="0"/>
              <a:buChar char="•"/>
              <a:defRPr/>
            </a:pPr>
            <a:r>
              <a:rPr lang="es-ES" sz="1100" dirty="0"/>
              <a:t>L</a:t>
            </a:r>
            <a:r>
              <a:rPr lang="es-ES" sz="1100" dirty="0" smtClean="0"/>
              <a:t>a </a:t>
            </a:r>
            <a:r>
              <a:rPr lang="es-ES" sz="1100" dirty="0">
                <a:solidFill>
                  <a:srgbClr val="C00000"/>
                </a:solidFill>
              </a:rPr>
              <a:t>nota final del semestre se aproximará </a:t>
            </a:r>
            <a:r>
              <a:rPr lang="es-ES" sz="1100" dirty="0"/>
              <a:t>de acuerdo con la escala establecida dentro del reglamento de la universidad en el art. 39. Sin embargo, </a:t>
            </a:r>
            <a:r>
              <a:rPr lang="es-ES" sz="1100" b="1" dirty="0">
                <a:solidFill>
                  <a:srgbClr val="C00000"/>
                </a:solidFill>
              </a:rPr>
              <a:t>2.8, </a:t>
            </a:r>
            <a:r>
              <a:rPr lang="es-ES" sz="1100" dirty="0"/>
              <a:t>será homologado a </a:t>
            </a:r>
            <a:r>
              <a:rPr lang="es-ES" sz="1100" b="1" dirty="0">
                <a:solidFill>
                  <a:srgbClr val="C00000"/>
                </a:solidFill>
              </a:rPr>
              <a:t>2.5</a:t>
            </a:r>
            <a:r>
              <a:rPr lang="es-ES" sz="1100" b="1" dirty="0" smtClean="0">
                <a:solidFill>
                  <a:srgbClr val="C00000"/>
                </a:solidFill>
              </a:rPr>
              <a:t>.</a:t>
            </a:r>
          </a:p>
          <a:p>
            <a:pPr marL="85725" indent="144000" algn="just">
              <a:spcBef>
                <a:spcPts val="300"/>
              </a:spcBef>
              <a:buClr>
                <a:srgbClr val="C00000"/>
              </a:buClr>
              <a:buSzPct val="130000"/>
              <a:buFont typeface="Arial" pitchFamily="34" charset="0"/>
              <a:buChar char="•"/>
              <a:defRPr/>
            </a:pPr>
            <a:endParaRPr lang="es-CO" sz="1100" b="1" dirty="0">
              <a:solidFill>
                <a:srgbClr val="C00000"/>
              </a:solidFill>
              <a:sym typeface="Verdana" charset="0"/>
            </a:endParaRPr>
          </a:p>
          <a:p>
            <a:pPr marL="85725" indent="144000" algn="just" defTabSz="642938">
              <a:spcBef>
                <a:spcPts val="300"/>
              </a:spcBef>
              <a:buClr>
                <a:srgbClr val="C00000"/>
              </a:buClr>
              <a:buSzPct val="130000"/>
              <a:buFont typeface="Arial" pitchFamily="34" charset="0"/>
              <a:buChar char="•"/>
              <a:defRPr/>
            </a:pPr>
            <a:r>
              <a:rPr lang="es-ES_tradnl" sz="1100" b="1" dirty="0">
                <a:solidFill>
                  <a:srgbClr val="C00000"/>
                </a:solidFill>
              </a:rPr>
              <a:t>Otras:</a:t>
            </a:r>
          </a:p>
          <a:p>
            <a:pPr marL="90488" algn="just">
              <a:spcBef>
                <a:spcPts val="300"/>
              </a:spcBef>
              <a:buClr>
                <a:srgbClr val="C00000"/>
              </a:buClr>
              <a:buSzPct val="130000"/>
              <a:buFont typeface="Arial" pitchFamily="34" charset="0"/>
              <a:buChar char="•"/>
            </a:pPr>
            <a:r>
              <a:rPr lang="es-ES" sz="1100" dirty="0" smtClean="0">
                <a:solidFill>
                  <a:srgbClr val="C00000"/>
                </a:solidFill>
              </a:rPr>
              <a:t>No está permitido el uso de dispositivos de comunicación móvi</a:t>
            </a:r>
            <a:r>
              <a:rPr lang="es-ES" sz="1100" dirty="0" smtClean="0"/>
              <a:t>l, dispositivos de audio, o computadores a los que se les de un uso diferente a la clase, durante las sesiones de clase y/o exposiciones, esto perjudica el nivel de atención</a:t>
            </a:r>
            <a:endParaRPr lang="es-ES_tradnl" sz="1100" dirty="0" smtClean="0">
              <a:solidFill>
                <a:srgbClr val="C00000"/>
              </a:solidFill>
            </a:endParaRPr>
          </a:p>
          <a:p>
            <a:pPr marL="85725" indent="144000" algn="just" defTabSz="642938">
              <a:spcBef>
                <a:spcPts val="300"/>
              </a:spcBef>
              <a:buClr>
                <a:srgbClr val="C00000"/>
              </a:buClr>
              <a:buSzPct val="130000"/>
              <a:buFont typeface="Arial" pitchFamily="34" charset="0"/>
              <a:buChar char="•"/>
              <a:defRPr/>
            </a:pPr>
            <a:r>
              <a:rPr lang="es-ES_tradnl" sz="1100" dirty="0" smtClean="0">
                <a:solidFill>
                  <a:srgbClr val="C00000"/>
                </a:solidFill>
              </a:rPr>
              <a:t>Apagar </a:t>
            </a:r>
            <a:r>
              <a:rPr lang="es-ES_tradnl" sz="1100" dirty="0">
                <a:solidFill>
                  <a:srgbClr val="C00000"/>
                </a:solidFill>
              </a:rPr>
              <a:t>los tel</a:t>
            </a:r>
            <a:r>
              <a:rPr lang="es-ES_tradnl" altLang="ja-JP" sz="1100" dirty="0">
                <a:solidFill>
                  <a:srgbClr val="C00000"/>
                </a:solidFill>
                <a:ea typeface="MS PGothic" pitchFamily="34" charset="-128"/>
              </a:rPr>
              <a:t>é</a:t>
            </a:r>
            <a:r>
              <a:rPr lang="es-ES_tradnl" sz="1100" dirty="0">
                <a:solidFill>
                  <a:srgbClr val="C00000"/>
                </a:solidFill>
              </a:rPr>
              <a:t>fonos </a:t>
            </a:r>
            <a:r>
              <a:rPr lang="es-ES_tradnl" sz="1100" dirty="0"/>
              <a:t>celulares durante las presentaciones / </a:t>
            </a:r>
            <a:r>
              <a:rPr lang="es-ES_tradnl" sz="1100" dirty="0" smtClean="0"/>
              <a:t>conferencias de invitados </a:t>
            </a:r>
            <a:r>
              <a:rPr lang="es-ES_tradnl" sz="1100" dirty="0"/>
              <a:t>y reuniones de clase.</a:t>
            </a:r>
          </a:p>
          <a:p>
            <a:pPr marL="85725" indent="144000" algn="just" defTabSz="642938">
              <a:spcBef>
                <a:spcPts val="300"/>
              </a:spcBef>
              <a:buClr>
                <a:srgbClr val="C00000"/>
              </a:buClr>
              <a:buSzPct val="130000"/>
              <a:buFont typeface="Arial" pitchFamily="34" charset="0"/>
              <a:buChar char="•"/>
              <a:defRPr/>
            </a:pPr>
            <a:r>
              <a:rPr lang="es-ES_tradnl" sz="1100" dirty="0"/>
              <a:t>Haga preguntas, comentarios, </a:t>
            </a:r>
            <a:r>
              <a:rPr lang="es-ES_tradnl" sz="1100" dirty="0">
                <a:solidFill>
                  <a:srgbClr val="C00000"/>
                </a:solidFill>
              </a:rPr>
              <a:t>contribuya</a:t>
            </a:r>
            <a:r>
              <a:rPr lang="es-ES_tradnl" sz="1100" dirty="0"/>
              <a:t> a las revisiones, aprenda de sus compañeros, este es un esfuerzo en grupo. </a:t>
            </a:r>
          </a:p>
          <a:p>
            <a:pPr marL="85725" indent="144000" algn="just" defTabSz="642938">
              <a:spcBef>
                <a:spcPts val="300"/>
              </a:spcBef>
              <a:buClr>
                <a:srgbClr val="C00000"/>
              </a:buClr>
              <a:buSzPct val="130000"/>
              <a:buFont typeface="Arial" pitchFamily="34" charset="0"/>
              <a:buChar char="•"/>
              <a:defRPr/>
            </a:pPr>
            <a:r>
              <a:rPr lang="es-ES_tradnl" sz="1100" dirty="0"/>
              <a:t>El estudiante debe tener muy claro que la </a:t>
            </a:r>
            <a:r>
              <a:rPr lang="es-ES_tradnl" sz="1100" dirty="0">
                <a:solidFill>
                  <a:srgbClr val="C00000"/>
                </a:solidFill>
              </a:rPr>
              <a:t>carga de trabajo </a:t>
            </a:r>
            <a:r>
              <a:rPr lang="es-ES_tradnl" sz="1100" dirty="0"/>
              <a:t>va de acuerdo con los requerimientos de la asignatura y que se vincula al desarrollo de ejercicios individuales o en grupo.</a:t>
            </a:r>
          </a:p>
          <a:p>
            <a:pPr marL="85725" indent="144000" algn="just" defTabSz="642938">
              <a:spcBef>
                <a:spcPts val="300"/>
              </a:spcBef>
              <a:buClr>
                <a:srgbClr val="C00000"/>
              </a:buClr>
              <a:buSzPct val="130000"/>
              <a:buFont typeface="Arial" pitchFamily="34" charset="0"/>
              <a:buChar char="•"/>
              <a:defRPr/>
            </a:pPr>
            <a:r>
              <a:rPr lang="es-ES" sz="1100" dirty="0"/>
              <a:t>Todas las </a:t>
            </a:r>
            <a:r>
              <a:rPr lang="es-ES" sz="1100" dirty="0">
                <a:solidFill>
                  <a:srgbClr val="C00000"/>
                </a:solidFill>
              </a:rPr>
              <a:t>preguntas o inquietudes con respecto al curso </a:t>
            </a:r>
            <a:r>
              <a:rPr lang="es-ES" sz="1100" dirty="0"/>
              <a:t>deben seguir el conducto regular y manifestarse lo antes posible</a:t>
            </a:r>
            <a:r>
              <a:rPr lang="es-ES" sz="1100" dirty="0" smtClean="0"/>
              <a:t>.</a:t>
            </a:r>
            <a:endParaRPr lang="es-ES" sz="1100" dirty="0"/>
          </a:p>
          <a:p>
            <a:pPr marL="39688" algn="just" defTabSz="642938">
              <a:defRPr/>
            </a:pPr>
            <a:endParaRPr lang="es-ES_tradnl" sz="1050" b="1" dirty="0">
              <a:latin typeface="Calibri" pitchFamily="34" charset="0"/>
            </a:endParaRPr>
          </a:p>
          <a:p>
            <a:pPr marL="39688" algn="just" defTabSz="642938">
              <a:defRPr/>
            </a:pPr>
            <a:endParaRPr lang="es-ES_tradnl" sz="1050" b="1" dirty="0">
              <a:latin typeface="Calibri" pitchFamily="34" charset="0"/>
            </a:endParaRPr>
          </a:p>
          <a:p>
            <a:pPr marL="39688" algn="just" defTabSz="642938">
              <a:defRPr/>
            </a:pPr>
            <a:endParaRPr lang="en-US" sz="1050" dirty="0">
              <a:solidFill>
                <a:srgbClr val="323431"/>
              </a:solidFill>
              <a:latin typeface="Calibri" pitchFamily="34" charset="0"/>
              <a:cs typeface="Helvetica" pitchFamily="1" charset="0"/>
              <a:sym typeface="Helvetica" pitchFamily="1" charset="0"/>
            </a:endParaRPr>
          </a:p>
          <a:p>
            <a:pPr marL="39688" algn="just" defTabSz="642938">
              <a:lnSpc>
                <a:spcPct val="120000"/>
              </a:lnSpc>
              <a:defRPr/>
            </a:pPr>
            <a:endParaRPr lang="en-US" sz="1050" dirty="0">
              <a:solidFill>
                <a:srgbClr val="323431"/>
              </a:solidFill>
              <a:latin typeface="Calibri" pitchFamily="34" charset="0"/>
              <a:sym typeface="Verdana" pitchFamily="1" charset="0"/>
            </a:endParaRPr>
          </a:p>
          <a:p>
            <a:pPr marL="39688" algn="just" defTabSz="642938">
              <a:lnSpc>
                <a:spcPct val="120000"/>
              </a:lnSpc>
              <a:defRPr/>
            </a:pPr>
            <a:endParaRPr lang="en-US" sz="1050" b="1" dirty="0">
              <a:solidFill>
                <a:schemeClr val="tx1"/>
              </a:solidFill>
              <a:latin typeface="Calibri" pitchFamily="34" charset="0"/>
              <a:sym typeface="Lucida Grande" pitchFamily="1" charset="0"/>
            </a:endParaRPr>
          </a:p>
          <a:p>
            <a:pPr marL="39688" algn="just" defTabSz="642938">
              <a:lnSpc>
                <a:spcPct val="130000"/>
              </a:lnSpc>
              <a:spcBef>
                <a:spcPts val="138"/>
              </a:spcBef>
              <a:defRPr/>
            </a:pPr>
            <a:endParaRPr lang="en-US" sz="1050" b="1" dirty="0">
              <a:solidFill>
                <a:schemeClr val="tx1"/>
              </a:solidFill>
              <a:latin typeface="Calibri" pitchFamily="34" charset="0"/>
              <a:cs typeface="Times New Roman" pitchFamily="1" charset="0"/>
              <a:sym typeface="Times New Roman" pitchFamily="1" charset="0"/>
            </a:endParaRPr>
          </a:p>
          <a:p>
            <a:pPr marL="39688" algn="just" defTabSz="642938">
              <a:lnSpc>
                <a:spcPct val="130000"/>
              </a:lnSpc>
              <a:spcBef>
                <a:spcPts val="138"/>
              </a:spcBef>
              <a:defRPr/>
            </a:pPr>
            <a:endParaRPr lang="en-US" sz="1050" dirty="0">
              <a:solidFill>
                <a:srgbClr val="323431"/>
              </a:solidFill>
              <a:latin typeface="Calibri" pitchFamily="34" charset="0"/>
              <a:sym typeface="Verdana" pitchFamily="1" charset="0"/>
            </a:endParaRPr>
          </a:p>
          <a:p>
            <a:pPr marL="39688" algn="just" defTabSz="642938">
              <a:lnSpc>
                <a:spcPct val="130000"/>
              </a:lnSpc>
              <a:spcBef>
                <a:spcPts val="138"/>
              </a:spcBef>
              <a:defRPr/>
            </a:pPr>
            <a:endParaRPr lang="en-US" sz="1050" dirty="0">
              <a:solidFill>
                <a:srgbClr val="323431"/>
              </a:solidFill>
              <a:latin typeface="Calibri" pitchFamily="34" charset="0"/>
              <a:sym typeface="Verdana" pitchFamily="1" charset="0"/>
            </a:endParaRPr>
          </a:p>
          <a:p>
            <a:pPr marL="39688" algn="just" defTabSz="642938">
              <a:lnSpc>
                <a:spcPct val="130000"/>
              </a:lnSpc>
              <a:spcBef>
                <a:spcPts val="138"/>
              </a:spcBef>
              <a:defRPr/>
            </a:pPr>
            <a:endParaRPr lang="en-US" sz="1050" b="1" dirty="0">
              <a:solidFill>
                <a:schemeClr val="tx1"/>
              </a:solidFill>
              <a:latin typeface="Calibri" pitchFamily="34" charset="0"/>
              <a:sym typeface="Verdana" pitchFamily="1" charset="0"/>
            </a:endParaRPr>
          </a:p>
          <a:p>
            <a:pPr marL="39688" algn="just" defTabSz="642938">
              <a:lnSpc>
                <a:spcPct val="130000"/>
              </a:lnSpc>
              <a:spcBef>
                <a:spcPts val="138"/>
              </a:spcBef>
              <a:defRPr/>
            </a:pPr>
            <a:endParaRPr lang="en-US" sz="1050" dirty="0">
              <a:solidFill>
                <a:schemeClr val="tx1"/>
              </a:solidFill>
              <a:latin typeface="Calibri" pitchFamily="34" charset="0"/>
              <a:sym typeface="Verdana" pitchFamily="1"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p:cNvSpPr>
          <p:nvPr/>
        </p:nvSpPr>
        <p:spPr bwMode="auto">
          <a:xfrm>
            <a:off x="467544" y="1124744"/>
            <a:ext cx="3818010" cy="3751262"/>
          </a:xfrm>
          <a:prstGeom prst="rect">
            <a:avLst/>
          </a:prstGeom>
          <a:noFill/>
          <a:ln w="12700">
            <a:noFill/>
            <a:miter lim="800000"/>
            <a:headEnd/>
            <a:tailEnd/>
          </a:ln>
        </p:spPr>
        <p:txBody>
          <a:bodyPr lIns="0" tIns="0" rIns="40638" bIns="0"/>
          <a:lstStyle/>
          <a:p>
            <a:pPr marL="39688" algn="l" defTabSz="642938">
              <a:lnSpc>
                <a:spcPct val="130000"/>
              </a:lnSpc>
              <a:spcBef>
                <a:spcPts val="138"/>
              </a:spcBef>
            </a:pPr>
            <a:endParaRPr lang="en-US" sz="800" dirty="0">
              <a:solidFill>
                <a:srgbClr val="323431"/>
              </a:solidFill>
              <a:latin typeface="Verdana" charset="0"/>
              <a:sym typeface="Verdana" charset="0"/>
            </a:endParaRPr>
          </a:p>
          <a:p>
            <a:pPr marL="39688" algn="l" defTabSz="642938">
              <a:lnSpc>
                <a:spcPct val="130000"/>
              </a:lnSpc>
              <a:spcBef>
                <a:spcPts val="138"/>
              </a:spcBef>
            </a:pPr>
            <a:endParaRPr lang="en-US" sz="800" dirty="0">
              <a:solidFill>
                <a:srgbClr val="323431"/>
              </a:solidFill>
              <a:latin typeface="Verdana" charset="0"/>
              <a:sym typeface="Verdana" charset="0"/>
            </a:endParaRPr>
          </a:p>
          <a:p>
            <a:pPr marL="39688" algn="l" defTabSz="642938">
              <a:lnSpc>
                <a:spcPct val="130000"/>
              </a:lnSpc>
              <a:spcBef>
                <a:spcPts val="138"/>
              </a:spcBef>
            </a:pPr>
            <a:endParaRPr lang="en-US" sz="800" b="1" dirty="0">
              <a:solidFill>
                <a:schemeClr val="tx1"/>
              </a:solidFill>
              <a:latin typeface="Verdana" charset="0"/>
              <a:sym typeface="Verdana" charset="0"/>
            </a:endParaRPr>
          </a:p>
          <a:p>
            <a:pPr marL="39688" algn="l" defTabSz="642938">
              <a:lnSpc>
                <a:spcPct val="130000"/>
              </a:lnSpc>
              <a:spcBef>
                <a:spcPts val="138"/>
              </a:spcBef>
            </a:pPr>
            <a:endParaRPr lang="en-US" sz="800" dirty="0">
              <a:solidFill>
                <a:schemeClr val="tx1"/>
              </a:solidFill>
              <a:latin typeface="Verdana" charset="0"/>
              <a:sym typeface="Verdana" charset="0"/>
            </a:endParaRPr>
          </a:p>
        </p:txBody>
      </p:sp>
      <p:sp>
        <p:nvSpPr>
          <p:cNvPr id="16387" name="Rectangle 2"/>
          <p:cNvSpPr>
            <a:spLocks/>
          </p:cNvSpPr>
          <p:nvPr/>
        </p:nvSpPr>
        <p:spPr bwMode="auto">
          <a:xfrm>
            <a:off x="611560" y="404664"/>
            <a:ext cx="3672408" cy="6120680"/>
          </a:xfrm>
          <a:prstGeom prst="rect">
            <a:avLst/>
          </a:prstGeom>
          <a:noFill/>
          <a:ln w="12700">
            <a:noFill/>
            <a:miter lim="800000"/>
            <a:headEnd/>
            <a:tailEnd/>
          </a:ln>
        </p:spPr>
        <p:txBody>
          <a:bodyPr lIns="0" tIns="0" rIns="40638" bIns="0"/>
          <a:lstStyle/>
          <a:p>
            <a:pPr marL="39688" algn="l" defTabSz="642938">
              <a:lnSpc>
                <a:spcPct val="130000"/>
              </a:lnSpc>
              <a:spcBef>
                <a:spcPts val="138"/>
              </a:spcBef>
            </a:pPr>
            <a:endParaRPr lang="es-ES" sz="1000" b="1" dirty="0" smtClean="0">
              <a:solidFill>
                <a:schemeClr val="tx1"/>
              </a:solidFill>
              <a:sym typeface="Verdana" charset="0"/>
            </a:endParaRPr>
          </a:p>
          <a:p>
            <a:pPr algn="just">
              <a:lnSpc>
                <a:spcPct val="115000"/>
              </a:lnSpc>
              <a:spcAft>
                <a:spcPts val="0"/>
              </a:spcAft>
              <a:defRPr/>
            </a:pPr>
            <a:r>
              <a:rPr lang="es-CO" sz="1000" b="1" dirty="0" smtClean="0">
                <a:solidFill>
                  <a:srgbClr val="C00000"/>
                </a:solidFill>
                <a:ea typeface="Calibri"/>
                <a:cs typeface="Times New Roman"/>
              </a:rPr>
              <a:t>Semana 1</a:t>
            </a:r>
          </a:p>
          <a:p>
            <a:pPr algn="just">
              <a:lnSpc>
                <a:spcPct val="115000"/>
              </a:lnSpc>
              <a:spcAft>
                <a:spcPts val="0"/>
              </a:spcAft>
              <a:defRPr/>
            </a:pPr>
            <a:r>
              <a:rPr lang="es-CO" sz="1000" b="1" dirty="0" smtClean="0">
                <a:solidFill>
                  <a:srgbClr val="C00000"/>
                </a:solidFill>
                <a:ea typeface="Calibri"/>
                <a:cs typeface="Times New Roman"/>
              </a:rPr>
              <a:t>INTRODUCCIÓN</a:t>
            </a:r>
          </a:p>
          <a:p>
            <a:pPr algn="just">
              <a:lnSpc>
                <a:spcPct val="115000"/>
              </a:lnSpc>
              <a:spcAft>
                <a:spcPts val="0"/>
              </a:spcAft>
              <a:defRPr/>
            </a:pPr>
            <a:r>
              <a:rPr lang="es-CO" sz="1000" dirty="0" smtClean="0">
                <a:ea typeface="Calibri"/>
                <a:cs typeface="Times New Roman"/>
              </a:rPr>
              <a:t>Presentación </a:t>
            </a:r>
            <a:r>
              <a:rPr lang="es-CO" sz="1000" dirty="0">
                <a:ea typeface="Calibri"/>
                <a:cs typeface="Times New Roman"/>
              </a:rPr>
              <a:t>del </a:t>
            </a:r>
            <a:r>
              <a:rPr lang="es-CO" sz="1000" dirty="0" smtClean="0">
                <a:ea typeface="Calibri"/>
                <a:cs typeface="Times New Roman"/>
              </a:rPr>
              <a:t>curso </a:t>
            </a:r>
          </a:p>
          <a:p>
            <a:pPr algn="just">
              <a:lnSpc>
                <a:spcPct val="115000"/>
              </a:lnSpc>
              <a:spcAft>
                <a:spcPts val="0"/>
              </a:spcAft>
              <a:defRPr/>
            </a:pPr>
            <a:r>
              <a:rPr lang="es-CO" sz="1000" b="1" dirty="0" smtClean="0">
                <a:ea typeface="Calibri"/>
                <a:cs typeface="Times New Roman"/>
              </a:rPr>
              <a:t>¿Desde dónde se aborda la Historia del Diseño?</a:t>
            </a:r>
          </a:p>
          <a:p>
            <a:pPr algn="just">
              <a:lnSpc>
                <a:spcPct val="115000"/>
              </a:lnSpc>
              <a:spcAft>
                <a:spcPts val="0"/>
              </a:spcAft>
              <a:defRPr/>
            </a:pPr>
            <a:endParaRPr lang="es-CO" sz="1000" b="1" dirty="0" smtClean="0">
              <a:ea typeface="Calibri"/>
              <a:cs typeface="Times New Roman"/>
            </a:endParaRPr>
          </a:p>
          <a:p>
            <a:pPr algn="just">
              <a:lnSpc>
                <a:spcPct val="115000"/>
              </a:lnSpc>
              <a:spcAft>
                <a:spcPts val="0"/>
              </a:spcAft>
              <a:defRPr/>
            </a:pPr>
            <a:r>
              <a:rPr lang="es-CO" sz="1000" b="1" dirty="0" smtClean="0">
                <a:solidFill>
                  <a:srgbClr val="C00000"/>
                </a:solidFill>
                <a:ea typeface="Calibri"/>
                <a:cs typeface="Times New Roman"/>
              </a:rPr>
              <a:t>Semana 2:  De lo divino y lo humano</a:t>
            </a:r>
          </a:p>
          <a:p>
            <a:pPr algn="just">
              <a:lnSpc>
                <a:spcPct val="115000"/>
              </a:lnSpc>
              <a:spcAft>
                <a:spcPts val="0"/>
              </a:spcAft>
              <a:defRPr/>
            </a:pPr>
            <a:r>
              <a:rPr lang="es-CO" sz="1000" dirty="0" smtClean="0">
                <a:ea typeface="Calibri"/>
                <a:cs typeface="Times New Roman"/>
              </a:rPr>
              <a:t>El Arte Gótico</a:t>
            </a:r>
          </a:p>
          <a:p>
            <a:pPr algn="just">
              <a:lnSpc>
                <a:spcPct val="115000"/>
              </a:lnSpc>
              <a:spcAft>
                <a:spcPts val="0"/>
              </a:spcAft>
              <a:defRPr/>
            </a:pPr>
            <a:r>
              <a:rPr lang="es-CO" sz="1000" dirty="0" smtClean="0">
                <a:ea typeface="Calibri"/>
                <a:cs typeface="Times New Roman"/>
              </a:rPr>
              <a:t>Renacimiento</a:t>
            </a: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r>
              <a:rPr lang="es-CO" sz="1000" b="1" dirty="0" smtClean="0">
                <a:solidFill>
                  <a:srgbClr val="C00000"/>
                </a:solidFill>
                <a:ea typeface="Calibri"/>
                <a:cs typeface="Times New Roman"/>
              </a:rPr>
              <a:t>Semana 3: El diseño antes del diseño</a:t>
            </a:r>
          </a:p>
          <a:p>
            <a:pPr algn="just">
              <a:lnSpc>
                <a:spcPct val="115000"/>
              </a:lnSpc>
              <a:defRPr/>
            </a:pPr>
            <a:r>
              <a:rPr lang="es-CO" sz="1000" dirty="0">
                <a:ea typeface="Calibri"/>
                <a:cs typeface="Times New Roman"/>
              </a:rPr>
              <a:t>Los Inicios del Diseño</a:t>
            </a:r>
            <a:r>
              <a:rPr lang="es-CO" sz="1000" b="1" dirty="0">
                <a:ea typeface="Calibri"/>
                <a:cs typeface="Times New Roman"/>
              </a:rPr>
              <a:t> </a:t>
            </a:r>
          </a:p>
          <a:p>
            <a:pPr algn="just">
              <a:lnSpc>
                <a:spcPct val="115000"/>
              </a:lnSpc>
              <a:spcAft>
                <a:spcPts val="0"/>
              </a:spcAft>
              <a:defRPr/>
            </a:pPr>
            <a:r>
              <a:rPr lang="es-CO" sz="1000" dirty="0" smtClean="0">
                <a:ea typeface="Calibri"/>
                <a:cs typeface="Times New Roman"/>
              </a:rPr>
              <a:t>Biografía del objeto (taller)</a:t>
            </a:r>
          </a:p>
          <a:p>
            <a:pPr algn="just">
              <a:lnSpc>
                <a:spcPct val="115000"/>
              </a:lnSpc>
              <a:spcAft>
                <a:spcPts val="0"/>
              </a:spcAft>
              <a:defRPr/>
            </a:pPr>
            <a:endParaRPr lang="es-CO" sz="1000" dirty="0" smtClean="0">
              <a:ea typeface="Calibri"/>
              <a:cs typeface="Times New Roman"/>
            </a:endParaRPr>
          </a:p>
          <a:p>
            <a:pPr algn="just">
              <a:lnSpc>
                <a:spcPct val="115000"/>
              </a:lnSpc>
              <a:defRPr/>
            </a:pPr>
            <a:r>
              <a:rPr lang="es-CO" sz="1000" b="1" dirty="0" smtClean="0">
                <a:solidFill>
                  <a:srgbClr val="C00000"/>
                </a:solidFill>
                <a:ea typeface="Calibri"/>
                <a:cs typeface="Times New Roman"/>
              </a:rPr>
              <a:t>Semana 4: Lujo: aquí en la tierra como en el cielo</a:t>
            </a:r>
          </a:p>
          <a:p>
            <a:pPr algn="just">
              <a:lnSpc>
                <a:spcPct val="115000"/>
              </a:lnSpc>
              <a:defRPr/>
            </a:pPr>
            <a:r>
              <a:rPr lang="es-CO" sz="1000" dirty="0" smtClean="0">
                <a:ea typeface="Calibri"/>
                <a:cs typeface="Times New Roman"/>
              </a:rPr>
              <a:t>Barroco</a:t>
            </a:r>
          </a:p>
          <a:p>
            <a:pPr algn="just">
              <a:lnSpc>
                <a:spcPct val="115000"/>
              </a:lnSpc>
              <a:spcAft>
                <a:spcPts val="0"/>
              </a:spcAft>
              <a:defRPr/>
            </a:pPr>
            <a:r>
              <a:rPr lang="es-CO" sz="1000" dirty="0" smtClean="0">
                <a:ea typeface="Calibri"/>
                <a:cs typeface="Times New Roman"/>
              </a:rPr>
              <a:t>Socialización Biografía del Objeto</a:t>
            </a: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r>
              <a:rPr lang="es-CO" sz="1000" b="1" dirty="0" smtClean="0">
                <a:solidFill>
                  <a:srgbClr val="C00000"/>
                </a:solidFill>
                <a:ea typeface="Calibri"/>
                <a:cs typeface="Times New Roman"/>
              </a:rPr>
              <a:t>Semana 5: De vuelta al equilibrio</a:t>
            </a:r>
          </a:p>
          <a:p>
            <a:pPr algn="just">
              <a:lnSpc>
                <a:spcPct val="115000"/>
              </a:lnSpc>
              <a:spcAft>
                <a:spcPts val="0"/>
              </a:spcAft>
              <a:defRPr/>
            </a:pPr>
            <a:r>
              <a:rPr lang="es-CO" sz="1000" dirty="0" smtClean="0">
                <a:ea typeface="Calibri"/>
                <a:cs typeface="Times New Roman"/>
              </a:rPr>
              <a:t>Rococó</a:t>
            </a:r>
          </a:p>
          <a:p>
            <a:pPr algn="just">
              <a:spcAft>
                <a:spcPts val="0"/>
              </a:spcAft>
              <a:defRPr/>
            </a:pPr>
            <a:r>
              <a:rPr lang="es-CO" sz="1000" dirty="0" smtClean="0">
                <a:ea typeface="Calibri"/>
                <a:cs typeface="Times New Roman"/>
              </a:rPr>
              <a:t>Neoclásico</a:t>
            </a:r>
          </a:p>
          <a:p>
            <a:pPr algn="just">
              <a:spcAft>
                <a:spcPts val="0"/>
              </a:spcAft>
              <a:defRPr/>
            </a:pPr>
            <a:endParaRPr lang="es-CO" sz="1000" dirty="0" smtClean="0">
              <a:solidFill>
                <a:srgbClr val="C00000"/>
              </a:solidFill>
              <a:ea typeface="Calibri"/>
              <a:cs typeface="Times New Roman"/>
            </a:endParaRPr>
          </a:p>
          <a:p>
            <a:pPr algn="just">
              <a:spcAft>
                <a:spcPts val="0"/>
              </a:spcAft>
              <a:defRPr/>
            </a:pPr>
            <a:r>
              <a:rPr lang="es-CO" sz="1000" b="1" dirty="0" smtClean="0">
                <a:solidFill>
                  <a:srgbClr val="C00000"/>
                </a:solidFill>
                <a:ea typeface="Calibri"/>
                <a:cs typeface="Times New Roman"/>
              </a:rPr>
              <a:t>Semana 6:  La ciudad y la máquina </a:t>
            </a:r>
            <a:endParaRPr lang="es-CO" sz="1000" dirty="0" smtClean="0">
              <a:solidFill>
                <a:srgbClr val="C00000"/>
              </a:solidFill>
              <a:ea typeface="Calibri"/>
              <a:cs typeface="Times New Roman"/>
            </a:endParaRPr>
          </a:p>
          <a:p>
            <a:pPr algn="just">
              <a:spcAft>
                <a:spcPts val="0"/>
              </a:spcAft>
              <a:defRPr/>
            </a:pPr>
            <a:r>
              <a:rPr lang="es-CO" sz="1000" dirty="0" smtClean="0">
                <a:ea typeface="Calibri"/>
                <a:cs typeface="Times New Roman"/>
              </a:rPr>
              <a:t>Estilo Imperio</a:t>
            </a:r>
          </a:p>
          <a:p>
            <a:pPr algn="just">
              <a:spcAft>
                <a:spcPts val="0"/>
              </a:spcAft>
              <a:defRPr/>
            </a:pPr>
            <a:r>
              <a:rPr lang="es-CO" sz="1000" dirty="0" smtClean="0">
                <a:ea typeface="Calibri"/>
                <a:cs typeface="Times New Roman"/>
              </a:rPr>
              <a:t>Revolución industrial</a:t>
            </a:r>
          </a:p>
          <a:p>
            <a:pPr algn="just">
              <a:spcAft>
                <a:spcPts val="0"/>
              </a:spcAft>
              <a:defRPr/>
            </a:pPr>
            <a:r>
              <a:rPr lang="es-CO" sz="1000" dirty="0" smtClean="0">
                <a:ea typeface="Calibri"/>
                <a:cs typeface="Times New Roman"/>
              </a:rPr>
              <a:t>Entrega Historia del Objeto</a:t>
            </a:r>
          </a:p>
          <a:p>
            <a:pPr algn="just">
              <a:lnSpc>
                <a:spcPct val="115000"/>
              </a:lnSpc>
              <a:spcAft>
                <a:spcPts val="0"/>
              </a:spcAft>
              <a:defRPr/>
            </a:pPr>
            <a:endParaRPr lang="es-CO" sz="1000" b="1" dirty="0" smtClean="0">
              <a:solidFill>
                <a:schemeClr val="accent2"/>
              </a:solidFill>
            </a:endParaRPr>
          </a:p>
          <a:p>
            <a:pPr algn="just">
              <a:lnSpc>
                <a:spcPct val="115000"/>
              </a:lnSpc>
              <a:spcAft>
                <a:spcPts val="0"/>
              </a:spcAft>
              <a:defRPr/>
            </a:pPr>
            <a:r>
              <a:rPr lang="es-CO" sz="1000" b="1" dirty="0" smtClean="0">
                <a:solidFill>
                  <a:srgbClr val="C00000"/>
                </a:solidFill>
              </a:rPr>
              <a:t>Semana 7:  La ciudad y la máquina</a:t>
            </a:r>
          </a:p>
          <a:p>
            <a:r>
              <a:rPr lang="es-CO" sz="1000" dirty="0" smtClean="0"/>
              <a:t>Ciudades y Utopías </a:t>
            </a:r>
          </a:p>
          <a:p>
            <a:endParaRPr lang="es-CO" sz="1000" b="1" dirty="0" smtClean="0">
              <a:solidFill>
                <a:schemeClr val="accent2"/>
              </a:solidFill>
            </a:endParaRPr>
          </a:p>
          <a:p>
            <a:r>
              <a:rPr lang="es-CO" sz="1000" b="1" dirty="0" smtClean="0">
                <a:solidFill>
                  <a:srgbClr val="C00000"/>
                </a:solidFill>
              </a:rPr>
              <a:t>Semana 8:</a:t>
            </a:r>
          </a:p>
          <a:p>
            <a:r>
              <a:rPr lang="es-CO" sz="1000" dirty="0" smtClean="0"/>
              <a:t>La Era Victoriana</a:t>
            </a:r>
            <a:endParaRPr lang="es-CO" sz="1000" b="1" dirty="0">
              <a:solidFill>
                <a:schemeClr val="accent2"/>
              </a:solidFill>
            </a:endParaRPr>
          </a:p>
          <a:p>
            <a:endParaRPr lang="es-ES" sz="1000" dirty="0" smtClean="0"/>
          </a:p>
          <a:p>
            <a:endParaRPr lang="es-ES" sz="1000" dirty="0" smtClean="0"/>
          </a:p>
          <a:p>
            <a:pPr marL="39688" defTabSz="642938">
              <a:defRPr/>
            </a:pPr>
            <a:r>
              <a:rPr lang="es-CO" sz="1000" b="1" dirty="0" smtClean="0">
                <a:solidFill>
                  <a:srgbClr val="C00000"/>
                </a:solidFill>
                <a:sym typeface="Verdana" pitchFamily="1" charset="0"/>
              </a:rPr>
              <a:t>*Ver Anexo: </a:t>
            </a:r>
          </a:p>
          <a:p>
            <a:pPr marL="39688" defTabSz="642938">
              <a:defRPr/>
            </a:pPr>
            <a:r>
              <a:rPr lang="es-CO" sz="1000" dirty="0" smtClean="0">
                <a:sym typeface="Verdana" pitchFamily="1" charset="0"/>
              </a:rPr>
              <a:t>Cronograma  de  contenidos y estructura del curso por semanas</a:t>
            </a:r>
          </a:p>
          <a:p>
            <a:endParaRPr lang="es-ES" sz="1000" dirty="0" smtClean="0"/>
          </a:p>
          <a:p>
            <a:endParaRPr lang="es-CO" sz="1000" dirty="0">
              <a:ea typeface="Calibri"/>
              <a:cs typeface="Times New Roman"/>
            </a:endParaRPr>
          </a:p>
          <a:p>
            <a:pPr algn="just">
              <a:lnSpc>
                <a:spcPct val="115000"/>
              </a:lnSpc>
              <a:spcAft>
                <a:spcPts val="0"/>
              </a:spcAft>
              <a:defRPr/>
            </a:pPr>
            <a:r>
              <a:rPr lang="es-CO" sz="1000" b="1" dirty="0" smtClean="0">
                <a:ea typeface="Calibri"/>
                <a:cs typeface="Times New Roman"/>
              </a:rPr>
              <a:t> </a:t>
            </a:r>
            <a:endParaRPr lang="es-CO" sz="1000" b="1" dirty="0">
              <a:ea typeface="Calibri"/>
              <a:cs typeface="Times New Roman"/>
            </a:endParaRPr>
          </a:p>
          <a:p>
            <a:pPr marL="39688" algn="l" defTabSz="642938">
              <a:lnSpc>
                <a:spcPct val="130000"/>
              </a:lnSpc>
              <a:spcBef>
                <a:spcPts val="138"/>
              </a:spcBef>
            </a:pPr>
            <a:endParaRPr lang="es-ES" sz="1000" b="1" dirty="0">
              <a:solidFill>
                <a:schemeClr val="tx1"/>
              </a:solidFill>
              <a:sym typeface="Verdana" charset="0"/>
            </a:endParaRPr>
          </a:p>
        </p:txBody>
      </p:sp>
      <p:sp>
        <p:nvSpPr>
          <p:cNvPr id="4" name="Rectangle 1"/>
          <p:cNvSpPr>
            <a:spLocks/>
          </p:cNvSpPr>
          <p:nvPr/>
        </p:nvSpPr>
        <p:spPr bwMode="auto">
          <a:xfrm>
            <a:off x="395536" y="764704"/>
            <a:ext cx="4261717" cy="5688632"/>
          </a:xfrm>
          <a:prstGeom prst="rect">
            <a:avLst/>
          </a:prstGeom>
          <a:noFill/>
          <a:ln w="12700">
            <a:noFill/>
            <a:miter lim="800000"/>
            <a:headEnd/>
            <a:tailEnd/>
          </a:ln>
        </p:spPr>
        <p:txBody>
          <a:bodyPr lIns="0" tIns="0" rIns="40638" bIns="0"/>
          <a:lstStyle/>
          <a:p>
            <a:pPr marL="39688" algn="l" defTabSz="642938">
              <a:lnSpc>
                <a:spcPct val="130000"/>
              </a:lnSpc>
              <a:spcBef>
                <a:spcPts val="138"/>
              </a:spcBef>
            </a:pPr>
            <a:endParaRPr lang="en-US" sz="800" dirty="0">
              <a:solidFill>
                <a:srgbClr val="323431"/>
              </a:solidFill>
              <a:latin typeface="Verdana" charset="0"/>
              <a:sym typeface="Verdana" charset="0"/>
            </a:endParaRPr>
          </a:p>
          <a:p>
            <a:pPr marL="39688" algn="l" defTabSz="642938">
              <a:lnSpc>
                <a:spcPct val="130000"/>
              </a:lnSpc>
              <a:spcBef>
                <a:spcPts val="138"/>
              </a:spcBef>
            </a:pPr>
            <a:endParaRPr lang="en-US" sz="800" dirty="0">
              <a:solidFill>
                <a:srgbClr val="323431"/>
              </a:solidFill>
              <a:latin typeface="Verdana" charset="0"/>
              <a:sym typeface="Verdana" charset="0"/>
            </a:endParaRPr>
          </a:p>
          <a:p>
            <a:pPr marL="39688" algn="l" defTabSz="642938">
              <a:lnSpc>
                <a:spcPct val="130000"/>
              </a:lnSpc>
              <a:spcBef>
                <a:spcPts val="138"/>
              </a:spcBef>
            </a:pPr>
            <a:endParaRPr lang="en-US" sz="800" b="1" dirty="0">
              <a:solidFill>
                <a:schemeClr val="tx1"/>
              </a:solidFill>
              <a:latin typeface="Verdana" charset="0"/>
              <a:sym typeface="Verdana" charset="0"/>
            </a:endParaRPr>
          </a:p>
          <a:p>
            <a:pPr marL="39688" algn="l" defTabSz="642938">
              <a:lnSpc>
                <a:spcPct val="130000"/>
              </a:lnSpc>
              <a:spcBef>
                <a:spcPts val="138"/>
              </a:spcBef>
            </a:pPr>
            <a:endParaRPr lang="en-US" sz="800" dirty="0">
              <a:solidFill>
                <a:schemeClr val="tx1"/>
              </a:solidFill>
              <a:latin typeface="Verdana" charset="0"/>
              <a:sym typeface="Verdana" charset="0"/>
            </a:endParaRPr>
          </a:p>
        </p:txBody>
      </p:sp>
      <p:sp>
        <p:nvSpPr>
          <p:cNvPr id="5" name="Rectangle 1"/>
          <p:cNvSpPr>
            <a:spLocks/>
          </p:cNvSpPr>
          <p:nvPr/>
        </p:nvSpPr>
        <p:spPr bwMode="auto">
          <a:xfrm>
            <a:off x="4499992" y="836712"/>
            <a:ext cx="4105689" cy="5616624"/>
          </a:xfrm>
          <a:prstGeom prst="rect">
            <a:avLst/>
          </a:prstGeom>
          <a:noFill/>
          <a:ln w="12700">
            <a:noFill/>
            <a:miter lim="800000"/>
            <a:headEnd/>
            <a:tailEnd/>
          </a:ln>
        </p:spPr>
        <p:txBody>
          <a:bodyPr lIns="0" tIns="0" rIns="40638" bIns="0"/>
          <a:lstStyle/>
          <a:p>
            <a:pPr marL="39688" algn="l" defTabSz="642938">
              <a:lnSpc>
                <a:spcPct val="130000"/>
              </a:lnSpc>
              <a:spcBef>
                <a:spcPts val="138"/>
              </a:spcBef>
            </a:pPr>
            <a:endParaRPr lang="es-ES" sz="800" dirty="0" smtClean="0">
              <a:solidFill>
                <a:schemeClr val="tx1"/>
              </a:solidFill>
              <a:latin typeface="Verdana" charset="0"/>
              <a:sym typeface="Verdana" charset="0"/>
            </a:endParaRPr>
          </a:p>
          <a:p>
            <a:pPr marL="57150">
              <a:lnSpc>
                <a:spcPct val="130000"/>
              </a:lnSpc>
              <a:spcBef>
                <a:spcPts val="200"/>
              </a:spcBef>
            </a:pPr>
            <a:endParaRPr lang="en-US" sz="800" dirty="0" smtClean="0">
              <a:solidFill>
                <a:srgbClr val="323431"/>
              </a:solidFill>
              <a:latin typeface="Verdana" pitchFamily="34" charset="0"/>
              <a:sym typeface="Verdana" pitchFamily="34" charset="0"/>
            </a:endParaRPr>
          </a:p>
          <a:p>
            <a:pPr marL="39688" algn="l" defTabSz="642938">
              <a:lnSpc>
                <a:spcPct val="130000"/>
              </a:lnSpc>
              <a:spcBef>
                <a:spcPts val="138"/>
              </a:spcBef>
            </a:pPr>
            <a:endParaRPr lang="es-ES" sz="800" dirty="0" smtClean="0">
              <a:solidFill>
                <a:srgbClr val="323431"/>
              </a:solidFill>
              <a:latin typeface="Verdana" charset="0"/>
              <a:sym typeface="Verdana" charset="0"/>
            </a:endParaRPr>
          </a:p>
          <a:p>
            <a:pPr marL="39688" algn="l" defTabSz="642938">
              <a:lnSpc>
                <a:spcPct val="130000"/>
              </a:lnSpc>
              <a:spcBef>
                <a:spcPts val="138"/>
              </a:spcBef>
            </a:pPr>
            <a:endParaRPr lang="es-ES" sz="800" dirty="0" smtClean="0">
              <a:solidFill>
                <a:srgbClr val="323431"/>
              </a:solidFill>
              <a:latin typeface="Verdana" charset="0"/>
              <a:sym typeface="Verdana" charset="0"/>
            </a:endParaRPr>
          </a:p>
          <a:p>
            <a:pPr marL="39688" algn="l" defTabSz="642938">
              <a:lnSpc>
                <a:spcPct val="130000"/>
              </a:lnSpc>
              <a:spcBef>
                <a:spcPts val="138"/>
              </a:spcBef>
            </a:pPr>
            <a:endParaRPr lang="en-US" sz="800" b="1" dirty="0">
              <a:solidFill>
                <a:schemeClr val="tx1"/>
              </a:solidFill>
              <a:latin typeface="Verdana" charset="0"/>
              <a:sym typeface="Verdana" charset="0"/>
            </a:endParaRPr>
          </a:p>
          <a:p>
            <a:pPr marL="39688" algn="l" defTabSz="642938">
              <a:lnSpc>
                <a:spcPct val="130000"/>
              </a:lnSpc>
              <a:spcBef>
                <a:spcPts val="138"/>
              </a:spcBef>
            </a:pPr>
            <a:endParaRPr lang="en-US" sz="800" dirty="0">
              <a:solidFill>
                <a:schemeClr val="tx1"/>
              </a:solidFill>
              <a:latin typeface="Verdana" charset="0"/>
              <a:sym typeface="Verdana" charset="0"/>
            </a:endParaRPr>
          </a:p>
        </p:txBody>
      </p:sp>
      <p:sp>
        <p:nvSpPr>
          <p:cNvPr id="10" name="Rectangle 2"/>
          <p:cNvSpPr>
            <a:spLocks/>
          </p:cNvSpPr>
          <p:nvPr/>
        </p:nvSpPr>
        <p:spPr bwMode="auto">
          <a:xfrm>
            <a:off x="4572000" y="908720"/>
            <a:ext cx="3816424" cy="5688632"/>
          </a:xfrm>
          <a:prstGeom prst="rect">
            <a:avLst/>
          </a:prstGeom>
          <a:noFill/>
          <a:ln w="12700">
            <a:noFill/>
            <a:miter lim="800000"/>
            <a:headEnd/>
            <a:tailEnd/>
          </a:ln>
        </p:spPr>
        <p:txBody>
          <a:bodyPr lIns="0" tIns="0" rIns="40638" bIns="0"/>
          <a:lstStyle/>
          <a:p>
            <a:pPr marL="39688" algn="l" defTabSz="642938">
              <a:lnSpc>
                <a:spcPct val="130000"/>
              </a:lnSpc>
              <a:spcBef>
                <a:spcPts val="138"/>
              </a:spcBef>
            </a:pPr>
            <a:endParaRPr lang="es-ES" sz="1000" b="1" dirty="0">
              <a:solidFill>
                <a:schemeClr val="tx1"/>
              </a:solidFill>
              <a:latin typeface="Verdana" charset="0"/>
              <a:sym typeface="Verdana" charset="0"/>
            </a:endParaRPr>
          </a:p>
        </p:txBody>
      </p:sp>
      <p:sp>
        <p:nvSpPr>
          <p:cNvPr id="12" name="Rectangle 2"/>
          <p:cNvSpPr>
            <a:spLocks/>
          </p:cNvSpPr>
          <p:nvPr/>
        </p:nvSpPr>
        <p:spPr bwMode="auto">
          <a:xfrm>
            <a:off x="4499992" y="620688"/>
            <a:ext cx="4104456" cy="5544616"/>
          </a:xfrm>
          <a:prstGeom prst="rect">
            <a:avLst/>
          </a:prstGeom>
          <a:noFill/>
          <a:ln w="12700">
            <a:noFill/>
            <a:miter lim="800000"/>
            <a:headEnd/>
            <a:tailEnd/>
          </a:ln>
        </p:spPr>
        <p:txBody>
          <a:bodyPr lIns="0" tIns="0" rIns="40638" bIns="0"/>
          <a:lstStyle/>
          <a:p>
            <a:r>
              <a:rPr lang="es-CO" sz="1000" b="1" dirty="0" smtClean="0">
                <a:solidFill>
                  <a:srgbClr val="C00000"/>
                </a:solidFill>
              </a:rPr>
              <a:t>Semana </a:t>
            </a:r>
            <a:r>
              <a:rPr lang="es-CO" sz="1000" b="1" dirty="0">
                <a:solidFill>
                  <a:srgbClr val="C00000"/>
                </a:solidFill>
              </a:rPr>
              <a:t>9</a:t>
            </a:r>
            <a:r>
              <a:rPr lang="es-CO" sz="1000" b="1" dirty="0" smtClean="0">
                <a:solidFill>
                  <a:srgbClr val="C00000"/>
                </a:solidFill>
              </a:rPr>
              <a:t>:  Mercancías y deseos en la ciudad moderna</a:t>
            </a:r>
            <a:endParaRPr lang="es-ES" sz="1000" dirty="0">
              <a:solidFill>
                <a:srgbClr val="C00000"/>
              </a:solidFill>
            </a:endParaRPr>
          </a:p>
          <a:p>
            <a:r>
              <a:rPr lang="es-CO" sz="1000" dirty="0" smtClean="0"/>
              <a:t>Conferencista invitado: La Historia de la Tipografía</a:t>
            </a:r>
          </a:p>
          <a:p>
            <a:r>
              <a:rPr lang="es-CO" sz="1000" dirty="0" smtClean="0"/>
              <a:t>Las </a:t>
            </a:r>
            <a:r>
              <a:rPr lang="es-CO" sz="1000" dirty="0"/>
              <a:t>ciudades como vitrina comercial </a:t>
            </a:r>
          </a:p>
          <a:p>
            <a:endParaRPr lang="es-CO" sz="1000" dirty="0"/>
          </a:p>
          <a:p>
            <a:r>
              <a:rPr lang="es-CO" sz="1000" b="1" dirty="0">
                <a:solidFill>
                  <a:srgbClr val="C00000"/>
                </a:solidFill>
              </a:rPr>
              <a:t>Semana </a:t>
            </a:r>
            <a:r>
              <a:rPr lang="es-CO" sz="1000" b="1" dirty="0" smtClean="0">
                <a:solidFill>
                  <a:srgbClr val="C00000"/>
                </a:solidFill>
              </a:rPr>
              <a:t>10: </a:t>
            </a:r>
            <a:r>
              <a:rPr lang="es-CO" sz="1000" dirty="0"/>
              <a:t>Semana de Trabajo Individual</a:t>
            </a:r>
            <a:endParaRPr lang="en-US" sz="1000" dirty="0"/>
          </a:p>
          <a:p>
            <a:endParaRPr lang="es-CO" sz="1000" b="1" dirty="0">
              <a:solidFill>
                <a:srgbClr val="C00000"/>
              </a:solidFill>
            </a:endParaRPr>
          </a:p>
          <a:p>
            <a:r>
              <a:rPr lang="es-CO" sz="1000" b="1" dirty="0" smtClean="0">
                <a:solidFill>
                  <a:srgbClr val="C00000"/>
                </a:solidFill>
                <a:ea typeface="Calibri"/>
                <a:cs typeface="Times New Roman"/>
              </a:rPr>
              <a:t>Semana 11:</a:t>
            </a:r>
          </a:p>
          <a:p>
            <a:r>
              <a:rPr lang="es-CO" sz="1000" b="1" dirty="0">
                <a:solidFill>
                  <a:srgbClr val="C00000"/>
                </a:solidFill>
                <a:ea typeface="Calibri"/>
                <a:cs typeface="Times New Roman"/>
              </a:rPr>
              <a:t>Escenarios comerciales , enclaves de </a:t>
            </a:r>
            <a:r>
              <a:rPr lang="es-CO" sz="1000" b="1" dirty="0" smtClean="0">
                <a:solidFill>
                  <a:srgbClr val="C00000"/>
                </a:solidFill>
                <a:ea typeface="Calibri"/>
                <a:cs typeface="Times New Roman"/>
              </a:rPr>
              <a:t>poder</a:t>
            </a:r>
          </a:p>
          <a:p>
            <a:r>
              <a:rPr lang="es-CO" sz="1000" dirty="0" smtClean="0"/>
              <a:t>Kitsch/  lo culto y lo popular </a:t>
            </a:r>
          </a:p>
          <a:p>
            <a:r>
              <a:rPr lang="es-CO" sz="1000" b="1" dirty="0" smtClean="0">
                <a:solidFill>
                  <a:srgbClr val="C00000"/>
                </a:solidFill>
              </a:rPr>
              <a:t> </a:t>
            </a:r>
            <a:r>
              <a:rPr lang="es-CO" sz="1000" dirty="0"/>
              <a:t>Las Exposiciones Universales</a:t>
            </a:r>
            <a:r>
              <a:rPr lang="es-CO" sz="1000" b="1" dirty="0"/>
              <a:t> </a:t>
            </a:r>
          </a:p>
          <a:p>
            <a:endParaRPr lang="es-CO" sz="1000" b="1" dirty="0" smtClean="0">
              <a:solidFill>
                <a:schemeClr val="accent2"/>
              </a:solidFill>
              <a:ea typeface="Calibri"/>
              <a:cs typeface="Times New Roman"/>
            </a:endParaRPr>
          </a:p>
          <a:p>
            <a:r>
              <a:rPr lang="es-CO" sz="1000" b="1" dirty="0" smtClean="0">
                <a:solidFill>
                  <a:srgbClr val="C00000"/>
                </a:solidFill>
                <a:ea typeface="Calibri"/>
                <a:cs typeface="Times New Roman"/>
              </a:rPr>
              <a:t>Semana 12: Todos para el arte y ¿el arte para todos?</a:t>
            </a:r>
          </a:p>
          <a:p>
            <a:r>
              <a:rPr lang="es-CO" sz="1000" dirty="0" smtClean="0"/>
              <a:t>Conferencista Invitado: Historia del Mueble </a:t>
            </a:r>
          </a:p>
          <a:p>
            <a:r>
              <a:rPr lang="en-US" sz="1000" dirty="0" err="1" smtClean="0"/>
              <a:t>Socialización</a:t>
            </a:r>
            <a:r>
              <a:rPr lang="en-US" sz="1000" dirty="0" smtClean="0"/>
              <a:t> del </a:t>
            </a:r>
            <a:r>
              <a:rPr lang="en-US" sz="1000" dirty="0"/>
              <a:t> </a:t>
            </a:r>
            <a:r>
              <a:rPr lang="en-US" sz="1000" dirty="0" smtClean="0"/>
              <a:t>album</a:t>
            </a:r>
          </a:p>
          <a:p>
            <a:endParaRPr lang="en-US" sz="1000" dirty="0"/>
          </a:p>
          <a:p>
            <a:pPr algn="just">
              <a:defRPr/>
            </a:pPr>
            <a:r>
              <a:rPr lang="es-CO" sz="1000" b="1" dirty="0">
                <a:solidFill>
                  <a:srgbClr val="C00000"/>
                </a:solidFill>
              </a:rPr>
              <a:t>Semana </a:t>
            </a:r>
            <a:r>
              <a:rPr lang="es-CO" sz="1000" b="1" dirty="0" smtClean="0">
                <a:solidFill>
                  <a:srgbClr val="C00000"/>
                </a:solidFill>
              </a:rPr>
              <a:t>13: Tendencias económicas  y visiones del consumo</a:t>
            </a:r>
            <a:endParaRPr lang="es-CO" sz="1000" b="1" dirty="0">
              <a:solidFill>
                <a:srgbClr val="C00000"/>
              </a:solidFill>
            </a:endParaRPr>
          </a:p>
          <a:p>
            <a:r>
              <a:rPr lang="es-CO" sz="1000" dirty="0" err="1" smtClean="0"/>
              <a:t>Arts</a:t>
            </a:r>
            <a:r>
              <a:rPr lang="es-CO" sz="1000" dirty="0" smtClean="0"/>
              <a:t> and </a:t>
            </a:r>
            <a:r>
              <a:rPr lang="es-CO" sz="1000" dirty="0" err="1" smtClean="0"/>
              <a:t>Craft</a:t>
            </a:r>
            <a:r>
              <a:rPr lang="es-CO" sz="1000" dirty="0" smtClean="0"/>
              <a:t>  1</a:t>
            </a:r>
            <a:endParaRPr lang="es-ES" sz="1000" dirty="0" smtClean="0"/>
          </a:p>
          <a:p>
            <a:pPr algn="just">
              <a:defRPr/>
            </a:pPr>
            <a:r>
              <a:rPr lang="es-CO" sz="1000" dirty="0" err="1" smtClean="0">
                <a:ea typeface="Calibri" pitchFamily="34" charset="0"/>
                <a:cs typeface="Times New Roman" pitchFamily="18" charset="0"/>
              </a:rPr>
              <a:t>Arts</a:t>
            </a:r>
            <a:r>
              <a:rPr lang="es-CO" sz="1000" dirty="0" smtClean="0">
                <a:ea typeface="Calibri" pitchFamily="34" charset="0"/>
                <a:cs typeface="Times New Roman" pitchFamily="18" charset="0"/>
              </a:rPr>
              <a:t> and </a:t>
            </a:r>
            <a:r>
              <a:rPr lang="es-CO" sz="1000" dirty="0" err="1">
                <a:ea typeface="Calibri" pitchFamily="34" charset="0"/>
                <a:cs typeface="Times New Roman" pitchFamily="18" charset="0"/>
              </a:rPr>
              <a:t>C</a:t>
            </a:r>
            <a:r>
              <a:rPr lang="es-CO" sz="1000" dirty="0" err="1" smtClean="0">
                <a:ea typeface="Calibri" pitchFamily="34" charset="0"/>
                <a:cs typeface="Times New Roman" pitchFamily="18" charset="0"/>
              </a:rPr>
              <a:t>raft</a:t>
            </a:r>
            <a:r>
              <a:rPr lang="es-CO" sz="1000" dirty="0" smtClean="0">
                <a:ea typeface="Calibri" pitchFamily="34" charset="0"/>
                <a:cs typeface="Times New Roman" pitchFamily="18" charset="0"/>
              </a:rPr>
              <a:t> 2</a:t>
            </a:r>
          </a:p>
          <a:p>
            <a:pPr algn="just">
              <a:defRPr/>
            </a:pPr>
            <a:endParaRPr lang="es-CO" sz="1000" b="1" dirty="0" smtClean="0">
              <a:solidFill>
                <a:schemeClr val="accent2"/>
              </a:solidFill>
            </a:endParaRPr>
          </a:p>
          <a:p>
            <a:pPr algn="just">
              <a:defRPr/>
            </a:pPr>
            <a:r>
              <a:rPr lang="es-CO" sz="1000" b="1" dirty="0" smtClean="0">
                <a:solidFill>
                  <a:srgbClr val="C00000"/>
                </a:solidFill>
              </a:rPr>
              <a:t>Semana 14: </a:t>
            </a:r>
            <a:r>
              <a:rPr lang="es-CO" sz="1000" b="1" dirty="0">
                <a:solidFill>
                  <a:srgbClr val="C00000"/>
                </a:solidFill>
                <a:ea typeface="Calibri"/>
                <a:cs typeface="Times New Roman"/>
              </a:rPr>
              <a:t>Modernismos </a:t>
            </a:r>
            <a:endParaRPr lang="es-CO" sz="1000" b="1" dirty="0" smtClean="0">
              <a:solidFill>
                <a:srgbClr val="C00000"/>
              </a:solidFill>
              <a:ea typeface="Calibri"/>
              <a:cs typeface="Times New Roman"/>
            </a:endParaRPr>
          </a:p>
          <a:p>
            <a:pPr algn="just">
              <a:defRPr/>
            </a:pPr>
            <a:r>
              <a:rPr lang="es-CO" sz="1000" dirty="0" smtClean="0">
                <a:ea typeface="Calibri" pitchFamily="34" charset="0"/>
                <a:cs typeface="Times New Roman" pitchFamily="18" charset="0"/>
              </a:rPr>
              <a:t>Taylor y el </a:t>
            </a:r>
            <a:r>
              <a:rPr lang="es-CO" sz="1000" dirty="0" err="1" smtClean="0">
                <a:ea typeface="Calibri" pitchFamily="34" charset="0"/>
                <a:cs typeface="Times New Roman" pitchFamily="18" charset="0"/>
              </a:rPr>
              <a:t>Fordismo</a:t>
            </a:r>
            <a:endParaRPr lang="es-CO" sz="1000" b="1" dirty="0" smtClean="0">
              <a:solidFill>
                <a:schemeClr val="accent2"/>
              </a:solidFill>
            </a:endParaRPr>
          </a:p>
          <a:p>
            <a:pPr>
              <a:spcAft>
                <a:spcPts val="0"/>
              </a:spcAft>
              <a:defRPr/>
            </a:pPr>
            <a:r>
              <a:rPr lang="es-CO" sz="1000" dirty="0" smtClean="0">
                <a:ea typeface="Calibri"/>
                <a:cs typeface="Times New Roman"/>
              </a:rPr>
              <a:t>Art </a:t>
            </a:r>
            <a:r>
              <a:rPr lang="es-CO" sz="1000" dirty="0" err="1" smtClean="0">
                <a:ea typeface="Calibri"/>
                <a:cs typeface="Times New Roman"/>
              </a:rPr>
              <a:t>nouveau</a:t>
            </a:r>
            <a:r>
              <a:rPr lang="es-CO" sz="1000" dirty="0" smtClean="0">
                <a:ea typeface="Calibri"/>
                <a:cs typeface="Times New Roman"/>
              </a:rPr>
              <a:t> </a:t>
            </a:r>
            <a:br>
              <a:rPr lang="es-CO" sz="1000" dirty="0" smtClean="0">
                <a:ea typeface="Calibri"/>
                <a:cs typeface="Times New Roman"/>
              </a:rPr>
            </a:br>
            <a:endParaRPr lang="es-CO" sz="1000" b="1" dirty="0" smtClean="0">
              <a:solidFill>
                <a:schemeClr val="accent2"/>
              </a:solidFill>
            </a:endParaRPr>
          </a:p>
          <a:p>
            <a:pPr algn="just">
              <a:defRPr/>
            </a:pPr>
            <a:r>
              <a:rPr lang="es-CO" sz="1000" b="1" dirty="0" smtClean="0">
                <a:solidFill>
                  <a:srgbClr val="C00000"/>
                </a:solidFill>
              </a:rPr>
              <a:t>Semana 15:</a:t>
            </a:r>
          </a:p>
          <a:p>
            <a:pPr algn="just">
              <a:defRPr/>
            </a:pPr>
            <a:r>
              <a:rPr lang="es-CO" sz="1000" dirty="0" smtClean="0">
                <a:ea typeface="Calibri"/>
                <a:cs typeface="Times New Roman"/>
              </a:rPr>
              <a:t>Art </a:t>
            </a:r>
            <a:r>
              <a:rPr lang="es-CO" sz="1000" dirty="0" err="1" smtClean="0">
                <a:ea typeface="Calibri"/>
                <a:cs typeface="Times New Roman"/>
              </a:rPr>
              <a:t>deco</a:t>
            </a:r>
            <a:r>
              <a:rPr lang="es-CO" sz="1000" dirty="0" smtClean="0">
                <a:ea typeface="Calibri"/>
                <a:cs typeface="Times New Roman"/>
              </a:rPr>
              <a:t> </a:t>
            </a:r>
          </a:p>
          <a:p>
            <a:pPr algn="just">
              <a:defRPr/>
            </a:pPr>
            <a:r>
              <a:rPr lang="es-CO" sz="1000" dirty="0" smtClean="0"/>
              <a:t>El vestido, reflejo de época </a:t>
            </a:r>
          </a:p>
          <a:p>
            <a:pPr algn="just"/>
            <a:endParaRPr lang="es-CO" sz="1000" dirty="0" smtClean="0">
              <a:ea typeface="Calibri" pitchFamily="34" charset="0"/>
              <a:cs typeface="Times New Roman" pitchFamily="18" charset="0"/>
            </a:endParaRPr>
          </a:p>
          <a:p>
            <a:pPr marL="39688" defTabSz="642938">
              <a:defRPr/>
            </a:pPr>
            <a:r>
              <a:rPr lang="es-CO" sz="1000" b="1" dirty="0" smtClean="0">
                <a:solidFill>
                  <a:srgbClr val="C00000"/>
                </a:solidFill>
              </a:rPr>
              <a:t>Semana 16:</a:t>
            </a:r>
          </a:p>
          <a:p>
            <a:pPr marL="39688" defTabSz="642938">
              <a:defRPr/>
            </a:pPr>
            <a:r>
              <a:rPr lang="es-CO" sz="1000" dirty="0" smtClean="0"/>
              <a:t>Cacería de tendencias: Identificación de movimientos, estilos , etc.</a:t>
            </a:r>
          </a:p>
          <a:p>
            <a:pPr marL="39688" defTabSz="642938">
              <a:defRPr/>
            </a:pPr>
            <a:r>
              <a:rPr lang="es-CO" sz="1000" dirty="0" smtClean="0"/>
              <a:t>Examen Final </a:t>
            </a: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dirty="0" smtClean="0">
              <a:ea typeface="Calibri"/>
              <a:cs typeface="Times New Roman"/>
            </a:endParaRPr>
          </a:p>
          <a:p>
            <a:pPr algn="just">
              <a:lnSpc>
                <a:spcPct val="115000"/>
              </a:lnSpc>
              <a:spcAft>
                <a:spcPts val="0"/>
              </a:spcAft>
              <a:defRPr/>
            </a:pPr>
            <a:endParaRPr lang="es-CO" sz="1000" b="1" dirty="0" smtClean="0">
              <a:ea typeface="Calibri"/>
              <a:cs typeface="Times New Roman"/>
            </a:endParaRPr>
          </a:p>
          <a:p>
            <a:pPr algn="just">
              <a:lnSpc>
                <a:spcPct val="115000"/>
              </a:lnSpc>
              <a:spcAft>
                <a:spcPts val="0"/>
              </a:spcAft>
              <a:defRPr/>
            </a:pPr>
            <a:endParaRPr lang="es-CO" sz="1000" b="1" dirty="0" smtClean="0">
              <a:ea typeface="Calibri"/>
              <a:cs typeface="Times New Roman"/>
            </a:endParaRPr>
          </a:p>
          <a:p>
            <a:pPr algn="just">
              <a:lnSpc>
                <a:spcPct val="115000"/>
              </a:lnSpc>
              <a:spcAft>
                <a:spcPts val="0"/>
              </a:spcAft>
              <a:defRPr/>
            </a:pPr>
            <a:endParaRPr lang="es-CO" sz="1000" dirty="0">
              <a:ea typeface="Calibri"/>
              <a:cs typeface="Times New Roman"/>
            </a:endParaRPr>
          </a:p>
          <a:p>
            <a:pPr algn="just">
              <a:lnSpc>
                <a:spcPct val="115000"/>
              </a:lnSpc>
              <a:spcAft>
                <a:spcPts val="0"/>
              </a:spcAft>
              <a:defRPr/>
            </a:pPr>
            <a:endParaRPr lang="es-CO" sz="1000" dirty="0">
              <a:ea typeface="Calibri"/>
              <a:cs typeface="Times New Roman"/>
            </a:endParaRPr>
          </a:p>
          <a:p>
            <a:pPr marL="39688" algn="l" defTabSz="642938">
              <a:lnSpc>
                <a:spcPct val="130000"/>
              </a:lnSpc>
              <a:spcBef>
                <a:spcPts val="138"/>
              </a:spcBef>
            </a:pPr>
            <a:endParaRPr lang="es-ES" sz="1000" b="1" dirty="0">
              <a:solidFill>
                <a:schemeClr val="tx1"/>
              </a:solidFill>
              <a:sym typeface="Verdana" charset="0"/>
            </a:endParaRPr>
          </a:p>
        </p:txBody>
      </p:sp>
      <p:sp>
        <p:nvSpPr>
          <p:cNvPr id="8" name="6 CuadroTexto"/>
          <p:cNvSpPr txBox="1">
            <a:spLocks noChangeArrowheads="1"/>
          </p:cNvSpPr>
          <p:nvPr/>
        </p:nvSpPr>
        <p:spPr bwMode="auto">
          <a:xfrm>
            <a:off x="8524875" y="6351588"/>
            <a:ext cx="355600" cy="461962"/>
          </a:xfrm>
          <a:prstGeom prst="rect">
            <a:avLst/>
          </a:prstGeom>
          <a:noFill/>
          <a:ln w="9525">
            <a:noFill/>
            <a:miter lim="800000"/>
            <a:headEnd/>
            <a:tailEnd/>
          </a:ln>
        </p:spPr>
        <p:txBody>
          <a:bodyPr wrap="none">
            <a:spAutoFit/>
          </a:bodyPr>
          <a:lstStyle/>
          <a:p>
            <a:fld id="{C047FA74-796A-4310-A229-37E1BAF605D6}" type="slidenum">
              <a:rPr lang="es-ES" sz="2400"/>
              <a:pPr/>
              <a:t>4</a:t>
            </a:fld>
            <a:endParaRPr lang="es-ES" sz="2400" dirty="0"/>
          </a:p>
        </p:txBody>
      </p:sp>
      <p:sp>
        <p:nvSpPr>
          <p:cNvPr id="9" name="8 Rectángulo"/>
          <p:cNvSpPr/>
          <p:nvPr/>
        </p:nvSpPr>
        <p:spPr>
          <a:xfrm>
            <a:off x="1979712" y="116632"/>
            <a:ext cx="5472608" cy="313034"/>
          </a:xfrm>
          <a:prstGeom prst="rect">
            <a:avLst/>
          </a:prstGeom>
        </p:spPr>
        <p:txBody>
          <a:bodyPr wrap="square">
            <a:spAutoFit/>
          </a:bodyPr>
          <a:lstStyle/>
          <a:p>
            <a:pPr marL="39688" defTabSz="642938">
              <a:lnSpc>
                <a:spcPct val="130000"/>
              </a:lnSpc>
              <a:spcBef>
                <a:spcPts val="138"/>
              </a:spcBef>
            </a:pPr>
            <a:r>
              <a:rPr lang="es-ES" sz="1200" b="1" spc="300" dirty="0" smtClean="0">
                <a:solidFill>
                  <a:schemeClr val="accent1">
                    <a:lumMod val="75000"/>
                  </a:schemeClr>
                </a:solidFill>
                <a:sym typeface="Verdana" charset="0"/>
              </a:rPr>
              <a:t>Temas y contenidos generales del curso*</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p:cNvSpPr>
          <p:nvPr/>
        </p:nvSpPr>
        <p:spPr bwMode="auto">
          <a:xfrm>
            <a:off x="467544" y="1124744"/>
            <a:ext cx="3818010" cy="3751262"/>
          </a:xfrm>
          <a:prstGeom prst="rect">
            <a:avLst/>
          </a:prstGeom>
          <a:noFill/>
          <a:ln w="12700">
            <a:noFill/>
            <a:miter lim="800000"/>
            <a:headEnd/>
            <a:tailEnd/>
          </a:ln>
        </p:spPr>
        <p:txBody>
          <a:bodyPr lIns="0" tIns="0" rIns="40638" bIns="0"/>
          <a:lstStyle/>
          <a:p>
            <a:pPr marL="39688" algn="l" defTabSz="642938">
              <a:lnSpc>
                <a:spcPct val="130000"/>
              </a:lnSpc>
              <a:spcBef>
                <a:spcPts val="138"/>
              </a:spcBef>
            </a:pPr>
            <a:endParaRPr lang="en-US" sz="800" dirty="0">
              <a:solidFill>
                <a:srgbClr val="323431"/>
              </a:solidFill>
              <a:latin typeface="Verdana" charset="0"/>
              <a:sym typeface="Verdana" charset="0"/>
            </a:endParaRPr>
          </a:p>
          <a:p>
            <a:pPr marL="39688" algn="l" defTabSz="642938">
              <a:lnSpc>
                <a:spcPct val="130000"/>
              </a:lnSpc>
              <a:spcBef>
                <a:spcPts val="138"/>
              </a:spcBef>
            </a:pPr>
            <a:endParaRPr lang="en-US" sz="800" dirty="0">
              <a:solidFill>
                <a:srgbClr val="323431"/>
              </a:solidFill>
              <a:latin typeface="Verdana" charset="0"/>
              <a:sym typeface="Verdana" charset="0"/>
            </a:endParaRPr>
          </a:p>
          <a:p>
            <a:pPr marL="39688" algn="l" defTabSz="642938">
              <a:lnSpc>
                <a:spcPct val="130000"/>
              </a:lnSpc>
              <a:spcBef>
                <a:spcPts val="138"/>
              </a:spcBef>
            </a:pPr>
            <a:endParaRPr lang="en-US" sz="800" b="1" dirty="0">
              <a:solidFill>
                <a:schemeClr val="tx1"/>
              </a:solidFill>
              <a:latin typeface="Verdana" charset="0"/>
              <a:sym typeface="Verdana" charset="0"/>
            </a:endParaRPr>
          </a:p>
          <a:p>
            <a:pPr marL="39688" algn="l" defTabSz="642938">
              <a:lnSpc>
                <a:spcPct val="130000"/>
              </a:lnSpc>
              <a:spcBef>
                <a:spcPts val="138"/>
              </a:spcBef>
            </a:pPr>
            <a:endParaRPr lang="en-US" sz="800" dirty="0">
              <a:solidFill>
                <a:schemeClr val="tx1"/>
              </a:solidFill>
              <a:latin typeface="Verdana" charset="0"/>
              <a:sym typeface="Verdana" charset="0"/>
            </a:endParaRPr>
          </a:p>
        </p:txBody>
      </p:sp>
      <p:sp>
        <p:nvSpPr>
          <p:cNvPr id="4" name="Rectangle 1"/>
          <p:cNvSpPr>
            <a:spLocks/>
          </p:cNvSpPr>
          <p:nvPr/>
        </p:nvSpPr>
        <p:spPr bwMode="auto">
          <a:xfrm>
            <a:off x="179513" y="404664"/>
            <a:ext cx="4176464" cy="5688632"/>
          </a:xfrm>
          <a:prstGeom prst="rect">
            <a:avLst/>
          </a:prstGeom>
          <a:noFill/>
          <a:ln w="12700">
            <a:noFill/>
            <a:miter lim="800000"/>
            <a:headEnd/>
            <a:tailEnd/>
          </a:ln>
        </p:spPr>
        <p:txBody>
          <a:bodyPr lIns="0" tIns="0" rIns="40638" bIns="0"/>
          <a:lstStyle/>
          <a:p>
            <a:pPr marL="39688" algn="l" defTabSz="642938">
              <a:lnSpc>
                <a:spcPct val="130000"/>
              </a:lnSpc>
              <a:spcBef>
                <a:spcPts val="138"/>
              </a:spcBef>
            </a:pPr>
            <a:endParaRPr lang="en-US" sz="800" dirty="0">
              <a:solidFill>
                <a:srgbClr val="323431"/>
              </a:solidFill>
              <a:latin typeface="Verdana" charset="0"/>
              <a:sym typeface="Verdana" charset="0"/>
            </a:endParaRPr>
          </a:p>
          <a:p>
            <a:pPr marL="39688" algn="l" defTabSz="642938">
              <a:lnSpc>
                <a:spcPct val="130000"/>
              </a:lnSpc>
              <a:spcBef>
                <a:spcPts val="138"/>
              </a:spcBef>
            </a:pPr>
            <a:endParaRPr lang="en-US" sz="800" dirty="0">
              <a:solidFill>
                <a:srgbClr val="323431"/>
              </a:solidFill>
              <a:latin typeface="Verdana" charset="0"/>
              <a:sym typeface="Verdana" charset="0"/>
            </a:endParaRPr>
          </a:p>
          <a:p>
            <a:pPr marL="39688" algn="l" defTabSz="642938">
              <a:lnSpc>
                <a:spcPct val="130000"/>
              </a:lnSpc>
              <a:spcBef>
                <a:spcPts val="138"/>
              </a:spcBef>
            </a:pPr>
            <a:endParaRPr lang="en-US" sz="800" b="1" dirty="0">
              <a:solidFill>
                <a:schemeClr val="tx1"/>
              </a:solidFill>
              <a:latin typeface="Verdana" charset="0"/>
              <a:sym typeface="Verdana" charset="0"/>
            </a:endParaRPr>
          </a:p>
          <a:p>
            <a:pPr marL="39688" algn="l" defTabSz="642938">
              <a:lnSpc>
                <a:spcPct val="130000"/>
              </a:lnSpc>
              <a:spcBef>
                <a:spcPts val="138"/>
              </a:spcBef>
            </a:pPr>
            <a:endParaRPr lang="en-US" sz="800" dirty="0">
              <a:solidFill>
                <a:schemeClr val="tx1"/>
              </a:solidFill>
              <a:latin typeface="Verdana" charset="0"/>
              <a:sym typeface="Verdana" charset="0"/>
            </a:endParaRPr>
          </a:p>
        </p:txBody>
      </p:sp>
      <p:sp>
        <p:nvSpPr>
          <p:cNvPr id="5" name="Rectangle 1"/>
          <p:cNvSpPr>
            <a:spLocks/>
          </p:cNvSpPr>
          <p:nvPr/>
        </p:nvSpPr>
        <p:spPr bwMode="auto">
          <a:xfrm>
            <a:off x="4499992" y="836712"/>
            <a:ext cx="4105689" cy="5616624"/>
          </a:xfrm>
          <a:prstGeom prst="rect">
            <a:avLst/>
          </a:prstGeom>
          <a:noFill/>
          <a:ln w="12700">
            <a:noFill/>
            <a:miter lim="800000"/>
            <a:headEnd/>
            <a:tailEnd/>
          </a:ln>
        </p:spPr>
        <p:txBody>
          <a:bodyPr lIns="0" tIns="0" rIns="40638" bIns="0"/>
          <a:lstStyle/>
          <a:p>
            <a:pPr marL="39688" algn="l" defTabSz="642938">
              <a:lnSpc>
                <a:spcPct val="130000"/>
              </a:lnSpc>
              <a:spcBef>
                <a:spcPts val="138"/>
              </a:spcBef>
            </a:pPr>
            <a:endParaRPr lang="es-ES" sz="800" dirty="0" smtClean="0">
              <a:solidFill>
                <a:schemeClr val="tx1"/>
              </a:solidFill>
              <a:latin typeface="Verdana" charset="0"/>
              <a:sym typeface="Verdana" charset="0"/>
            </a:endParaRPr>
          </a:p>
          <a:p>
            <a:pPr marL="57150">
              <a:lnSpc>
                <a:spcPct val="130000"/>
              </a:lnSpc>
              <a:spcBef>
                <a:spcPts val="200"/>
              </a:spcBef>
            </a:pPr>
            <a:endParaRPr lang="en-US" sz="800" dirty="0" smtClean="0">
              <a:solidFill>
                <a:srgbClr val="323431"/>
              </a:solidFill>
              <a:latin typeface="Verdana" pitchFamily="34" charset="0"/>
              <a:sym typeface="Verdana" pitchFamily="34" charset="0"/>
            </a:endParaRPr>
          </a:p>
          <a:p>
            <a:pPr marL="39688" algn="l" defTabSz="642938">
              <a:lnSpc>
                <a:spcPct val="130000"/>
              </a:lnSpc>
              <a:spcBef>
                <a:spcPts val="138"/>
              </a:spcBef>
            </a:pPr>
            <a:endParaRPr lang="es-ES" sz="800" dirty="0" smtClean="0">
              <a:solidFill>
                <a:srgbClr val="323431"/>
              </a:solidFill>
              <a:latin typeface="Verdana" charset="0"/>
              <a:sym typeface="Verdana" charset="0"/>
            </a:endParaRPr>
          </a:p>
          <a:p>
            <a:pPr marL="39688" algn="l" defTabSz="642938">
              <a:lnSpc>
                <a:spcPct val="130000"/>
              </a:lnSpc>
              <a:spcBef>
                <a:spcPts val="138"/>
              </a:spcBef>
            </a:pPr>
            <a:endParaRPr lang="es-ES" sz="800" dirty="0" smtClean="0">
              <a:solidFill>
                <a:srgbClr val="323431"/>
              </a:solidFill>
              <a:latin typeface="Verdana" charset="0"/>
              <a:sym typeface="Verdana" charset="0"/>
            </a:endParaRPr>
          </a:p>
          <a:p>
            <a:pPr marL="39688" algn="l" defTabSz="642938">
              <a:lnSpc>
                <a:spcPct val="130000"/>
              </a:lnSpc>
              <a:spcBef>
                <a:spcPts val="138"/>
              </a:spcBef>
            </a:pPr>
            <a:endParaRPr lang="en-US" sz="800" b="1" dirty="0">
              <a:solidFill>
                <a:schemeClr val="tx1"/>
              </a:solidFill>
              <a:latin typeface="Verdana" charset="0"/>
              <a:sym typeface="Verdana" charset="0"/>
            </a:endParaRPr>
          </a:p>
          <a:p>
            <a:pPr marL="39688" algn="l" defTabSz="642938">
              <a:lnSpc>
                <a:spcPct val="130000"/>
              </a:lnSpc>
              <a:spcBef>
                <a:spcPts val="138"/>
              </a:spcBef>
            </a:pPr>
            <a:endParaRPr lang="en-US" sz="800" dirty="0">
              <a:solidFill>
                <a:schemeClr val="tx1"/>
              </a:solidFill>
              <a:latin typeface="Verdana" charset="0"/>
              <a:sym typeface="Verdana" charset="0"/>
            </a:endParaRPr>
          </a:p>
        </p:txBody>
      </p:sp>
      <p:sp>
        <p:nvSpPr>
          <p:cNvPr id="10" name="Rectangle 2"/>
          <p:cNvSpPr>
            <a:spLocks/>
          </p:cNvSpPr>
          <p:nvPr/>
        </p:nvSpPr>
        <p:spPr bwMode="auto">
          <a:xfrm>
            <a:off x="4572000" y="908720"/>
            <a:ext cx="3816424" cy="5688632"/>
          </a:xfrm>
          <a:prstGeom prst="rect">
            <a:avLst/>
          </a:prstGeom>
          <a:noFill/>
          <a:ln w="12700">
            <a:noFill/>
            <a:miter lim="800000"/>
            <a:headEnd/>
            <a:tailEnd/>
          </a:ln>
        </p:spPr>
        <p:txBody>
          <a:bodyPr lIns="0" tIns="0" rIns="40638" bIns="0"/>
          <a:lstStyle/>
          <a:p>
            <a:pPr marL="39688" algn="l" defTabSz="642938">
              <a:lnSpc>
                <a:spcPct val="130000"/>
              </a:lnSpc>
              <a:spcBef>
                <a:spcPts val="138"/>
              </a:spcBef>
            </a:pPr>
            <a:endParaRPr lang="es-ES" sz="1000" b="1" dirty="0">
              <a:solidFill>
                <a:schemeClr val="tx1"/>
              </a:solidFill>
              <a:latin typeface="Verdana" charset="0"/>
              <a:sym typeface="Verdana" charset="0"/>
            </a:endParaRPr>
          </a:p>
        </p:txBody>
      </p:sp>
      <p:sp>
        <p:nvSpPr>
          <p:cNvPr id="8" name="Rectangle 1"/>
          <p:cNvSpPr>
            <a:spLocks/>
          </p:cNvSpPr>
          <p:nvPr/>
        </p:nvSpPr>
        <p:spPr bwMode="auto">
          <a:xfrm>
            <a:off x="179512" y="188640"/>
            <a:ext cx="4824536" cy="6480720"/>
          </a:xfrm>
          <a:prstGeom prst="rect">
            <a:avLst/>
          </a:prstGeom>
          <a:noFill/>
          <a:ln w="12700">
            <a:noFill/>
            <a:miter lim="800000"/>
            <a:headEnd/>
            <a:tailEnd/>
          </a:ln>
        </p:spPr>
        <p:txBody>
          <a:bodyPr lIns="0" tIns="0" rIns="40638" bIns="0"/>
          <a:lstStyle/>
          <a:p>
            <a:pPr marL="57150">
              <a:spcBef>
                <a:spcPts val="200"/>
              </a:spcBef>
            </a:pPr>
            <a:r>
              <a:rPr lang="es-CO" sz="1000" b="1" spc="300" dirty="0" smtClean="0">
                <a:solidFill>
                  <a:schemeClr val="accent1">
                    <a:lumMod val="75000"/>
                  </a:schemeClr>
                </a:solidFill>
                <a:latin typeface="Calibri" pitchFamily="34" charset="0"/>
                <a:sym typeface="Verdana" pitchFamily="34" charset="0"/>
              </a:rPr>
              <a:t>Bibliografía  y otras fuentes básicas</a:t>
            </a:r>
          </a:p>
          <a:p>
            <a:pPr marL="57150"/>
            <a:r>
              <a:rPr lang="es-CO" sz="1000" b="1" dirty="0" smtClean="0">
                <a:latin typeface="Calibri" pitchFamily="34" charset="0"/>
                <a:sym typeface="Verdana" pitchFamily="34" charset="0"/>
              </a:rPr>
              <a:t>(Por orden de lectura)</a:t>
            </a:r>
            <a:endParaRPr lang="es-CO" sz="1000" b="1" dirty="0" smtClean="0">
              <a:solidFill>
                <a:schemeClr val="tx1"/>
              </a:solidFill>
              <a:latin typeface="Calibri" pitchFamily="34" charset="0"/>
              <a:sym typeface="Verdana" pitchFamily="34" charset="0"/>
            </a:endParaRPr>
          </a:p>
          <a:p>
            <a:pPr marL="57150" algn="just"/>
            <a:r>
              <a:rPr lang="es-CO" sz="1000" b="1" dirty="0" err="1" smtClean="0"/>
              <a:t>Burke</a:t>
            </a:r>
            <a:r>
              <a:rPr lang="es-CO" sz="1000" dirty="0" smtClean="0"/>
              <a:t>, Peter, </a:t>
            </a:r>
            <a:r>
              <a:rPr lang="es-CO" sz="1000" i="1" dirty="0" smtClean="0"/>
              <a:t>Visto y no visto, El uso de la imagen como documento histórico</a:t>
            </a:r>
            <a:r>
              <a:rPr lang="es-CO" sz="1000" dirty="0" smtClean="0"/>
              <a:t>: Barcelona: Crítica, 2008, </a:t>
            </a:r>
            <a:r>
              <a:rPr lang="es-CO" sz="1000" dirty="0" err="1" smtClean="0"/>
              <a:t>pp.11</a:t>
            </a:r>
            <a:r>
              <a:rPr lang="es-CO" sz="1000" dirty="0" smtClean="0"/>
              <a:t>-24.</a:t>
            </a:r>
          </a:p>
          <a:p>
            <a:pPr marL="57150" algn="just"/>
            <a:r>
              <a:rPr lang="es-CO" sz="1000" b="1" dirty="0" err="1" smtClean="0">
                <a:sym typeface="Verdana" pitchFamily="34" charset="0"/>
              </a:rPr>
              <a:t>Forty</a:t>
            </a:r>
            <a:r>
              <a:rPr lang="es-CO" sz="1000" dirty="0" smtClean="0">
                <a:sym typeface="Verdana" pitchFamily="34" charset="0"/>
              </a:rPr>
              <a:t>, A. (1986). </a:t>
            </a:r>
            <a:r>
              <a:rPr lang="es-CO" sz="1000" dirty="0" err="1" smtClean="0">
                <a:sym typeface="Verdana" pitchFamily="34" charset="0"/>
              </a:rPr>
              <a:t>Objects</a:t>
            </a:r>
            <a:r>
              <a:rPr lang="es-CO" sz="1000" dirty="0" smtClean="0">
                <a:sym typeface="Verdana" pitchFamily="34" charset="0"/>
              </a:rPr>
              <a:t> of </a:t>
            </a:r>
            <a:r>
              <a:rPr lang="es-CO" sz="1000" dirty="0" err="1" smtClean="0">
                <a:sym typeface="Verdana" pitchFamily="34" charset="0"/>
              </a:rPr>
              <a:t>desire</a:t>
            </a:r>
            <a:r>
              <a:rPr lang="es-CO" sz="1000" dirty="0" smtClean="0">
                <a:sym typeface="Verdana" pitchFamily="34" charset="0"/>
              </a:rPr>
              <a:t> : </a:t>
            </a:r>
            <a:r>
              <a:rPr lang="es-CO" sz="1000" dirty="0" err="1" smtClean="0">
                <a:sym typeface="Verdana" pitchFamily="34" charset="0"/>
              </a:rPr>
              <a:t>design</a:t>
            </a:r>
            <a:r>
              <a:rPr lang="es-CO" sz="1000" dirty="0" smtClean="0">
                <a:sym typeface="Verdana" pitchFamily="34" charset="0"/>
              </a:rPr>
              <a:t> and </a:t>
            </a:r>
            <a:r>
              <a:rPr lang="es-CO" sz="1000" dirty="0" err="1" smtClean="0">
                <a:sym typeface="Verdana" pitchFamily="34" charset="0"/>
              </a:rPr>
              <a:t>society</a:t>
            </a:r>
            <a:r>
              <a:rPr lang="es-CO" sz="1000" dirty="0" smtClean="0">
                <a:sym typeface="Verdana" pitchFamily="34" charset="0"/>
              </a:rPr>
              <a:t>, 1750. London: </a:t>
            </a:r>
            <a:r>
              <a:rPr lang="es-CO" sz="1000" dirty="0" err="1" smtClean="0">
                <a:sym typeface="Verdana" pitchFamily="34" charset="0"/>
              </a:rPr>
              <a:t>Thames</a:t>
            </a:r>
            <a:r>
              <a:rPr lang="es-CO" sz="1000" dirty="0" smtClean="0">
                <a:sym typeface="Verdana" pitchFamily="34" charset="0"/>
              </a:rPr>
              <a:t> and Hudson.</a:t>
            </a:r>
          </a:p>
          <a:p>
            <a:pPr marL="57150" lvl="0" algn="just"/>
            <a:r>
              <a:rPr lang="es-ES" sz="1000" b="1" dirty="0" err="1" smtClean="0"/>
              <a:t>Bayley</a:t>
            </a:r>
            <a:r>
              <a:rPr lang="es-ES" sz="1000" b="1" dirty="0" smtClean="0"/>
              <a:t>, </a:t>
            </a:r>
            <a:r>
              <a:rPr lang="es-ES" sz="1000" dirty="0" smtClean="0"/>
              <a:t>Stephen</a:t>
            </a:r>
            <a:r>
              <a:rPr lang="es-ES" sz="1000" b="1" dirty="0" smtClean="0"/>
              <a:t>; </a:t>
            </a:r>
            <a:r>
              <a:rPr lang="es-ES" sz="1000" b="1" dirty="0" err="1" smtClean="0"/>
              <a:t>Conran</a:t>
            </a:r>
            <a:r>
              <a:rPr lang="es-ES" sz="1000" b="1" dirty="0" smtClean="0"/>
              <a:t>, </a:t>
            </a:r>
            <a:r>
              <a:rPr lang="es-ES" sz="1000" dirty="0" err="1" smtClean="0"/>
              <a:t>Terence</a:t>
            </a:r>
            <a:r>
              <a:rPr lang="es-ES" sz="1000" dirty="0" smtClean="0"/>
              <a:t> (2008).  </a:t>
            </a:r>
            <a:r>
              <a:rPr lang="es-ES" sz="1000" i="1" dirty="0" smtClean="0"/>
              <a:t>Diseño: inteligencia hecha materia</a:t>
            </a:r>
            <a:r>
              <a:rPr lang="es-ES" sz="1000" dirty="0" smtClean="0"/>
              <a:t>, Barcelona: </a:t>
            </a:r>
            <a:r>
              <a:rPr lang="es-ES" sz="1000" dirty="0" err="1" smtClean="0"/>
              <a:t>Blume</a:t>
            </a:r>
            <a:r>
              <a:rPr lang="es-ES" sz="1000" dirty="0" smtClean="0"/>
              <a:t>. (cap. 1. una amor diligente por el arte) ,p 15-19.</a:t>
            </a:r>
          </a:p>
          <a:p>
            <a:pPr marL="57150" lvl="0" algn="just"/>
            <a:r>
              <a:rPr lang="es-ES" sz="1000" b="1" dirty="0" err="1" smtClean="0"/>
              <a:t>Gombrich</a:t>
            </a:r>
            <a:r>
              <a:rPr lang="es-ES" sz="1000" b="1" dirty="0" smtClean="0"/>
              <a:t>,</a:t>
            </a:r>
            <a:r>
              <a:rPr lang="es-ES" sz="1000" dirty="0" smtClean="0"/>
              <a:t> E. (1982). </a:t>
            </a:r>
            <a:r>
              <a:rPr lang="es-ES" sz="1000" i="1" dirty="0" smtClean="0"/>
              <a:t>Historia del arte</a:t>
            </a:r>
            <a:r>
              <a:rPr lang="es-ES" sz="1000" dirty="0" smtClean="0"/>
              <a:t>. Madrid: Alianza Editorial(</a:t>
            </a:r>
            <a:r>
              <a:rPr lang="es-ES" sz="1000" dirty="0" err="1" smtClean="0"/>
              <a:t>Cap.25</a:t>
            </a:r>
            <a:r>
              <a:rPr lang="es-ES" sz="1000" dirty="0" smtClean="0"/>
              <a:t> Revolución permanente), </a:t>
            </a:r>
            <a:r>
              <a:rPr lang="es-ES" sz="1000" dirty="0" err="1" smtClean="0"/>
              <a:t>pp</a:t>
            </a:r>
            <a:r>
              <a:rPr lang="es-ES" sz="1000" dirty="0" smtClean="0"/>
              <a:t> .500-533.</a:t>
            </a:r>
          </a:p>
          <a:p>
            <a:pPr marL="57150" lvl="0" algn="just"/>
            <a:r>
              <a:rPr lang="en-US" sz="1000" b="1" dirty="0" smtClean="0"/>
              <a:t>Solomon</a:t>
            </a:r>
            <a:r>
              <a:rPr lang="en-US" sz="1000" dirty="0" smtClean="0"/>
              <a:t>, R. (1991). “On Kitsch and </a:t>
            </a:r>
            <a:r>
              <a:rPr lang="en-US" sz="1000" dirty="0" err="1" smtClean="0"/>
              <a:t>sentimentaly</a:t>
            </a:r>
            <a:r>
              <a:rPr lang="en-US" sz="1000" dirty="0" smtClean="0"/>
              <a:t>”. </a:t>
            </a:r>
            <a:r>
              <a:rPr lang="es-ES" sz="1000" dirty="0" err="1" smtClean="0"/>
              <a:t>The</a:t>
            </a:r>
            <a:r>
              <a:rPr lang="es-ES" sz="1000" dirty="0" smtClean="0"/>
              <a:t> </a:t>
            </a:r>
            <a:r>
              <a:rPr lang="es-ES" sz="1000" dirty="0" err="1" smtClean="0"/>
              <a:t>journal</a:t>
            </a:r>
            <a:r>
              <a:rPr lang="es-ES" sz="1000" dirty="0" smtClean="0"/>
              <a:t> of </a:t>
            </a:r>
            <a:r>
              <a:rPr lang="es-ES" sz="1000" dirty="0" err="1" smtClean="0"/>
              <a:t>Aestetics</a:t>
            </a:r>
            <a:r>
              <a:rPr lang="es-ES" sz="1000" dirty="0" smtClean="0"/>
              <a:t> and art </a:t>
            </a:r>
            <a:r>
              <a:rPr lang="es-ES" sz="1000" dirty="0" err="1" smtClean="0"/>
              <a:t>criticism</a:t>
            </a:r>
            <a:r>
              <a:rPr lang="es-ES" sz="1000" dirty="0" smtClean="0"/>
              <a:t> , </a:t>
            </a:r>
            <a:r>
              <a:rPr lang="es-ES" sz="1000" dirty="0" err="1" smtClean="0"/>
              <a:t>No.49</a:t>
            </a:r>
            <a:r>
              <a:rPr lang="es-ES" sz="1000" dirty="0" smtClean="0"/>
              <a:t>, pp. </a:t>
            </a:r>
            <a:r>
              <a:rPr lang="es-CO" sz="1000" dirty="0" smtClean="0"/>
              <a:t>1-14.</a:t>
            </a:r>
          </a:p>
          <a:p>
            <a:pPr marL="57150" lvl="0" algn="just"/>
            <a:r>
              <a:rPr lang="es-CO" sz="1000" b="1" dirty="0" smtClean="0"/>
              <a:t>Giedion</a:t>
            </a:r>
            <a:r>
              <a:rPr lang="es-CO" sz="1000" dirty="0" smtClean="0"/>
              <a:t>, </a:t>
            </a:r>
            <a:r>
              <a:rPr lang="es-CO" sz="1000" dirty="0" err="1" smtClean="0"/>
              <a:t>Sigfried</a:t>
            </a:r>
            <a:r>
              <a:rPr lang="es-CO" sz="1000" dirty="0" smtClean="0"/>
              <a:t>. </a:t>
            </a:r>
            <a:r>
              <a:rPr lang="es-CO" sz="1000" i="1" dirty="0" smtClean="0"/>
              <a:t>Espacio, Tiempo y Arquitectura. </a:t>
            </a:r>
            <a:r>
              <a:rPr lang="es-ES" sz="1000" dirty="0" smtClean="0"/>
              <a:t>Barcelona: </a:t>
            </a:r>
            <a:r>
              <a:rPr lang="es-ES" sz="1000" dirty="0" err="1" smtClean="0"/>
              <a:t>Reverté</a:t>
            </a:r>
            <a:r>
              <a:rPr lang="es-ES" sz="1000" dirty="0" smtClean="0"/>
              <a:t>, 2009.</a:t>
            </a:r>
            <a:r>
              <a:rPr lang="es-CO" sz="1000" dirty="0" smtClean="0"/>
              <a:t> (Parte III: Las grandes exposiciones)pp. 259-302.</a:t>
            </a:r>
            <a:endParaRPr lang="es-ES" sz="1000" dirty="0" smtClean="0"/>
          </a:p>
          <a:p>
            <a:pPr marL="57150" algn="just"/>
            <a:r>
              <a:rPr lang="es-CO" sz="1000" b="1" dirty="0" smtClean="0">
                <a:solidFill>
                  <a:schemeClr val="tx1"/>
                </a:solidFill>
                <a:sym typeface="Verdana" pitchFamily="34" charset="0"/>
              </a:rPr>
              <a:t>Crawford</a:t>
            </a:r>
            <a:r>
              <a:rPr lang="es-CO" sz="1000" dirty="0" smtClean="0">
                <a:solidFill>
                  <a:schemeClr val="tx1"/>
                </a:solidFill>
                <a:sym typeface="Verdana" pitchFamily="34" charset="0"/>
              </a:rPr>
              <a:t>, A. (1997). “Ideas and </a:t>
            </a:r>
            <a:r>
              <a:rPr lang="es-CO" sz="1000" dirty="0" err="1" smtClean="0">
                <a:solidFill>
                  <a:schemeClr val="tx1"/>
                </a:solidFill>
                <a:sym typeface="Verdana" pitchFamily="34" charset="0"/>
              </a:rPr>
              <a:t>objects</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The</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Arts</a:t>
            </a:r>
            <a:r>
              <a:rPr lang="es-CO" sz="1000" dirty="0" smtClean="0">
                <a:solidFill>
                  <a:schemeClr val="tx1"/>
                </a:solidFill>
                <a:sym typeface="Verdana" pitchFamily="34" charset="0"/>
              </a:rPr>
              <a:t> and </a:t>
            </a:r>
            <a:r>
              <a:rPr lang="es-CO" sz="1000" dirty="0" err="1" smtClean="0">
                <a:solidFill>
                  <a:schemeClr val="tx1"/>
                </a:solidFill>
                <a:sym typeface="Verdana" pitchFamily="34" charset="0"/>
              </a:rPr>
              <a:t>Crafts</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Movement</a:t>
            </a:r>
            <a:r>
              <a:rPr lang="es-CO" sz="1000" dirty="0" smtClean="0">
                <a:solidFill>
                  <a:schemeClr val="tx1"/>
                </a:solidFill>
                <a:sym typeface="Verdana" pitchFamily="34" charset="0"/>
              </a:rPr>
              <a:t> y </a:t>
            </a:r>
            <a:r>
              <a:rPr lang="es-CO" sz="1000" dirty="0" err="1" smtClean="0">
                <a:solidFill>
                  <a:schemeClr val="tx1"/>
                </a:solidFill>
                <a:sym typeface="Verdana" pitchFamily="34" charset="0"/>
              </a:rPr>
              <a:t>Britain</a:t>
            </a:r>
            <a:r>
              <a:rPr lang="es-CO" sz="1000" dirty="0" smtClean="0">
                <a:solidFill>
                  <a:schemeClr val="tx1"/>
                </a:solidFill>
                <a:sym typeface="Verdana" pitchFamily="34" charset="0"/>
              </a:rPr>
              <a:t>. En: </a:t>
            </a:r>
            <a:r>
              <a:rPr lang="es-CO" sz="1000" i="1" dirty="0" err="1" smtClean="0">
                <a:solidFill>
                  <a:schemeClr val="tx1"/>
                </a:solidFill>
                <a:sym typeface="Verdana" pitchFamily="34" charset="0"/>
              </a:rPr>
              <a:t>Design</a:t>
            </a:r>
            <a:r>
              <a:rPr lang="es-CO" sz="1000" i="1" dirty="0" smtClean="0">
                <a:solidFill>
                  <a:schemeClr val="tx1"/>
                </a:solidFill>
                <a:sym typeface="Verdana" pitchFamily="34" charset="0"/>
              </a:rPr>
              <a:t> </a:t>
            </a:r>
            <a:r>
              <a:rPr lang="es-CO" sz="1000" i="1" dirty="0" err="1" smtClean="0">
                <a:solidFill>
                  <a:schemeClr val="tx1"/>
                </a:solidFill>
                <a:sym typeface="Verdana" pitchFamily="34" charset="0"/>
              </a:rPr>
              <a:t>Issues</a:t>
            </a:r>
            <a:r>
              <a:rPr lang="es-CO" sz="1000" i="1" dirty="0" smtClean="0">
                <a:solidFill>
                  <a:schemeClr val="tx1"/>
                </a:solidFill>
                <a:sym typeface="Verdana" pitchFamily="34" charset="0"/>
              </a:rPr>
              <a:t> </a:t>
            </a:r>
            <a:r>
              <a:rPr lang="es-CO" sz="1000" dirty="0" smtClean="0">
                <a:solidFill>
                  <a:schemeClr val="tx1"/>
                </a:solidFill>
                <a:sym typeface="Verdana" pitchFamily="34" charset="0"/>
              </a:rPr>
              <a:t>, No, 13 (1), </a:t>
            </a:r>
            <a:r>
              <a:rPr lang="es-CO" sz="1000" dirty="0" err="1" smtClean="0">
                <a:solidFill>
                  <a:schemeClr val="tx1"/>
                </a:solidFill>
                <a:sym typeface="Verdana" pitchFamily="34" charset="0"/>
              </a:rPr>
              <a:t>pp.15</a:t>
            </a:r>
            <a:r>
              <a:rPr lang="es-CO" sz="1000" dirty="0" smtClean="0">
                <a:solidFill>
                  <a:schemeClr val="tx1"/>
                </a:solidFill>
                <a:sym typeface="Verdana" pitchFamily="34" charset="0"/>
              </a:rPr>
              <a:t>-26.</a:t>
            </a:r>
          </a:p>
          <a:p>
            <a:pPr marL="57150" lvl="0" algn="just"/>
            <a:r>
              <a:rPr lang="es-ES" sz="1000" b="1" dirty="0" err="1" smtClean="0"/>
              <a:t>Bayley</a:t>
            </a:r>
            <a:r>
              <a:rPr lang="es-ES" sz="1000" b="1" dirty="0" smtClean="0"/>
              <a:t>, </a:t>
            </a:r>
            <a:r>
              <a:rPr lang="es-ES" sz="1000" dirty="0" smtClean="0"/>
              <a:t>Stephen</a:t>
            </a:r>
            <a:r>
              <a:rPr lang="es-ES" sz="1000" b="1" dirty="0" smtClean="0"/>
              <a:t>; </a:t>
            </a:r>
            <a:r>
              <a:rPr lang="es-ES" sz="1000" b="1" dirty="0" err="1" smtClean="0"/>
              <a:t>Conran</a:t>
            </a:r>
            <a:r>
              <a:rPr lang="es-ES" sz="1000" b="1" dirty="0" smtClean="0"/>
              <a:t>, </a:t>
            </a:r>
            <a:r>
              <a:rPr lang="es-ES" sz="1000" dirty="0" err="1" smtClean="0"/>
              <a:t>Terence</a:t>
            </a:r>
            <a:r>
              <a:rPr lang="es-ES" sz="1000" dirty="0" smtClean="0"/>
              <a:t> (2008). </a:t>
            </a:r>
            <a:r>
              <a:rPr lang="es-ES" sz="1000" i="1" dirty="0" smtClean="0"/>
              <a:t>Diseño: inteligencia hecha materia</a:t>
            </a:r>
            <a:r>
              <a:rPr lang="es-ES" sz="1000" dirty="0" smtClean="0"/>
              <a:t>, Barcelona: </a:t>
            </a:r>
            <a:r>
              <a:rPr lang="es-ES" sz="1000" dirty="0" err="1" smtClean="0"/>
              <a:t>Blume</a:t>
            </a:r>
            <a:r>
              <a:rPr lang="es-ES" sz="1000" dirty="0" smtClean="0"/>
              <a:t>.  (Cap. 3 ¿Un kilo de piedra un kilo de oro? Supervivencia y resurgimiento de la artesanía), </a:t>
            </a:r>
            <a:r>
              <a:rPr lang="es-ES" sz="1000" dirty="0" err="1" smtClean="0"/>
              <a:t>pp</a:t>
            </a:r>
            <a:r>
              <a:rPr lang="es-ES" sz="1000" dirty="0" smtClean="0"/>
              <a:t> .27-36.</a:t>
            </a:r>
          </a:p>
          <a:p>
            <a:pPr marL="57150" algn="just"/>
            <a:r>
              <a:rPr lang="es-CO" sz="1000" b="1" dirty="0" smtClean="0"/>
              <a:t>De </a:t>
            </a:r>
            <a:r>
              <a:rPr lang="es-CO" sz="1000" b="1" dirty="0" err="1" smtClean="0"/>
              <a:t>Michelli</a:t>
            </a:r>
            <a:r>
              <a:rPr lang="es-CO" sz="1000" dirty="0" smtClean="0"/>
              <a:t>, Mario (1988). </a:t>
            </a:r>
            <a:r>
              <a:rPr lang="es-CO" sz="1000" i="1" dirty="0" smtClean="0"/>
              <a:t>Las vanguardias artísticas del siglo XX</a:t>
            </a:r>
            <a:r>
              <a:rPr lang="es-CO" sz="1000" dirty="0" smtClean="0"/>
              <a:t>. Madrid: Alianza .(Cap. 1. Unidad del siglo XIX ,),pp. 17-26; . </a:t>
            </a:r>
            <a:r>
              <a:rPr lang="es-ES" sz="1000" dirty="0" smtClean="0"/>
              <a:t>(Cap. 3. Los mitos de la evasión), pp. 47-65.</a:t>
            </a:r>
            <a:endParaRPr lang="es-CO" sz="1000" dirty="0" smtClean="0"/>
          </a:p>
          <a:p>
            <a:pPr marL="57150" lvl="0" algn="just"/>
            <a:r>
              <a:rPr lang="es-CO" sz="1000" b="1" dirty="0" err="1" smtClean="0"/>
              <a:t>Banham</a:t>
            </a:r>
            <a:r>
              <a:rPr lang="es-CO" sz="1000" b="1" dirty="0" smtClean="0"/>
              <a:t>, </a:t>
            </a:r>
            <a:r>
              <a:rPr lang="es-CO" sz="1000" dirty="0" err="1" smtClean="0"/>
              <a:t>Reyner</a:t>
            </a:r>
            <a:r>
              <a:rPr lang="es-CO" sz="1000" dirty="0" smtClean="0"/>
              <a:t> (1985), </a:t>
            </a:r>
            <a:r>
              <a:rPr lang="es-CO" sz="1000" i="1" dirty="0" smtClean="0"/>
              <a:t>Diseño y teoría en la primera era de la máquina.</a:t>
            </a:r>
            <a:r>
              <a:rPr lang="es-CO" sz="1000" dirty="0" smtClean="0"/>
              <a:t> Barcelona. </a:t>
            </a:r>
            <a:r>
              <a:rPr lang="es-CO" sz="1000" dirty="0" err="1" smtClean="0"/>
              <a:t>Paidós</a:t>
            </a:r>
            <a:r>
              <a:rPr lang="es-CO" sz="1000" dirty="0" smtClean="0"/>
              <a:t> (</a:t>
            </a:r>
            <a:r>
              <a:rPr lang="es-CO" sz="1000" dirty="0" err="1" smtClean="0"/>
              <a:t>Cap.El</a:t>
            </a:r>
            <a:r>
              <a:rPr lang="es-CO" sz="1000" dirty="0" smtClean="0"/>
              <a:t> Futurismo), </a:t>
            </a:r>
            <a:r>
              <a:rPr lang="es-CO" sz="1000" dirty="0" err="1" smtClean="0"/>
              <a:t>pp</a:t>
            </a:r>
            <a:r>
              <a:rPr lang="es-CO" sz="1000" dirty="0" smtClean="0"/>
              <a:t> 158-206.</a:t>
            </a:r>
          </a:p>
          <a:p>
            <a:pPr marL="57150" algn="just"/>
            <a:r>
              <a:rPr lang="es-CO" sz="1000" b="1" dirty="0" err="1" smtClean="0"/>
              <a:t>Cirlot</a:t>
            </a:r>
            <a:r>
              <a:rPr lang="es-CO" sz="1000" b="1" dirty="0" smtClean="0"/>
              <a:t>,</a:t>
            </a:r>
            <a:r>
              <a:rPr lang="es-CO" sz="1000" dirty="0" smtClean="0"/>
              <a:t> Lourdes (1993): </a:t>
            </a:r>
            <a:r>
              <a:rPr lang="es-CO" sz="1000" i="1" dirty="0" smtClean="0"/>
              <a:t>Las vanguardias artísticas. </a:t>
            </a:r>
            <a:r>
              <a:rPr lang="es-CO" sz="1000" dirty="0" smtClean="0"/>
              <a:t>Barcelona: Labor.  (Cap. 7. La abstracción), pp. 181-221.  y  (Cap. 8. </a:t>
            </a:r>
            <a:r>
              <a:rPr lang="es-CO" sz="1000" i="1" dirty="0" smtClean="0"/>
              <a:t>La escuela de la </a:t>
            </a:r>
            <a:r>
              <a:rPr lang="es-CO" sz="1000" i="1" dirty="0" err="1" smtClean="0"/>
              <a:t>Bauhaus</a:t>
            </a:r>
            <a:r>
              <a:rPr lang="es-CO" sz="1000" dirty="0" smtClean="0"/>
              <a:t>), pp. 223-282.</a:t>
            </a:r>
          </a:p>
          <a:p>
            <a:pPr marL="57150" lvl="0" algn="just"/>
            <a:r>
              <a:rPr lang="en-US" sz="1000" b="1" dirty="0" err="1" smtClean="0"/>
              <a:t>Ferebee</a:t>
            </a:r>
            <a:r>
              <a:rPr lang="en-US" sz="1000" dirty="0" smtClean="0"/>
              <a:t>, A (1970).  “Art Nouveau. The Misunderstood Revolution”. En: A History of design from the Victorian era to the present, New York: VNR, pp. 55-75 .</a:t>
            </a:r>
            <a:r>
              <a:rPr lang="en-US" sz="1000" b="1" dirty="0" smtClean="0"/>
              <a:t> </a:t>
            </a:r>
          </a:p>
          <a:p>
            <a:pPr marL="57150" algn="just"/>
            <a:r>
              <a:rPr lang="es-CO" sz="1000" b="1" dirty="0" err="1" smtClean="0"/>
              <a:t>Bayley</a:t>
            </a:r>
            <a:r>
              <a:rPr lang="es-CO" sz="1000" b="1" dirty="0" smtClean="0"/>
              <a:t>, </a:t>
            </a:r>
            <a:r>
              <a:rPr lang="es-CO" sz="1000" dirty="0" smtClean="0"/>
              <a:t>Stephen</a:t>
            </a:r>
            <a:r>
              <a:rPr lang="es-CO" sz="1000" b="1" dirty="0" smtClean="0"/>
              <a:t>; </a:t>
            </a:r>
            <a:r>
              <a:rPr lang="es-CO" sz="1000" b="1" dirty="0" err="1" smtClean="0"/>
              <a:t>Conran</a:t>
            </a:r>
            <a:r>
              <a:rPr lang="es-CO" sz="1000" b="1" dirty="0" smtClean="0"/>
              <a:t>, </a:t>
            </a:r>
            <a:r>
              <a:rPr lang="es-CO" sz="1000" dirty="0" err="1" smtClean="0"/>
              <a:t>Terence</a:t>
            </a:r>
            <a:r>
              <a:rPr lang="es-CO" sz="1000" dirty="0" smtClean="0"/>
              <a:t> (2008). </a:t>
            </a:r>
            <a:r>
              <a:rPr lang="es-CO" sz="1000" i="1" dirty="0" smtClean="0"/>
              <a:t>Diseño, Inteligencia hecha </a:t>
            </a:r>
            <a:r>
              <a:rPr lang="es-CO" sz="1000" i="1" dirty="0" err="1" smtClean="0"/>
              <a:t>materia,</a:t>
            </a:r>
            <a:r>
              <a:rPr lang="es-CO" sz="1000" dirty="0" err="1" smtClean="0"/>
              <a:t>Barcelona</a:t>
            </a:r>
            <a:r>
              <a:rPr lang="es-CO" sz="1000" dirty="0" smtClean="0"/>
              <a:t>: </a:t>
            </a:r>
            <a:r>
              <a:rPr lang="es-CO" sz="1000" dirty="0" err="1" smtClean="0"/>
              <a:t>Blume</a:t>
            </a:r>
            <a:r>
              <a:rPr lang="es-CO" sz="1000" dirty="0" smtClean="0"/>
              <a:t>. (</a:t>
            </a:r>
            <a:r>
              <a:rPr lang="es-ES" sz="1000" dirty="0" smtClean="0"/>
              <a:t>Cap. 4. La higiene de lo óptico) </a:t>
            </a:r>
            <a:r>
              <a:rPr lang="es-ES" sz="1000" dirty="0" err="1" smtClean="0"/>
              <a:t>pp</a:t>
            </a:r>
            <a:r>
              <a:rPr lang="es-ES" sz="1000" dirty="0" smtClean="0"/>
              <a:t> . 32-37.</a:t>
            </a:r>
          </a:p>
          <a:p>
            <a:pPr marL="57150" algn="just"/>
            <a:r>
              <a:rPr lang="en-US" sz="1000" b="1" dirty="0" smtClean="0"/>
              <a:t>Duncan</a:t>
            </a:r>
            <a:r>
              <a:rPr lang="en-US" sz="1000" dirty="0" smtClean="0"/>
              <a:t>, A. (1986).  </a:t>
            </a:r>
            <a:r>
              <a:rPr lang="en-US" sz="1000" i="1" dirty="0" smtClean="0"/>
              <a:t>American Art Deco.</a:t>
            </a:r>
            <a:r>
              <a:rPr lang="en-US" sz="1000" dirty="0" smtClean="0"/>
              <a:t> New York: Harry. Abrams, Inc. (Introduction), pp. 7-19</a:t>
            </a:r>
            <a:endParaRPr lang="es-ES" sz="1000" dirty="0" smtClean="0"/>
          </a:p>
          <a:p>
            <a:pPr marL="57150" algn="just"/>
            <a:r>
              <a:rPr lang="es-CO" sz="1000" b="1" dirty="0" err="1" smtClean="0"/>
              <a:t>Bayley</a:t>
            </a:r>
            <a:r>
              <a:rPr lang="es-CO" sz="1000" b="1" dirty="0" smtClean="0"/>
              <a:t>, </a:t>
            </a:r>
            <a:r>
              <a:rPr lang="es-CO" sz="1000" dirty="0" smtClean="0"/>
              <a:t>Stephen</a:t>
            </a:r>
            <a:r>
              <a:rPr lang="es-CO" sz="1000" b="1" dirty="0" smtClean="0"/>
              <a:t>; </a:t>
            </a:r>
            <a:r>
              <a:rPr lang="es-CO" sz="1000" b="1" dirty="0" err="1" smtClean="0"/>
              <a:t>Conran</a:t>
            </a:r>
            <a:r>
              <a:rPr lang="es-CO" sz="1000" b="1" dirty="0" smtClean="0"/>
              <a:t>, </a:t>
            </a:r>
            <a:r>
              <a:rPr lang="es-CO" sz="1000" dirty="0" err="1" smtClean="0"/>
              <a:t>Terence</a:t>
            </a:r>
            <a:r>
              <a:rPr lang="es-CO" sz="1000" dirty="0" smtClean="0"/>
              <a:t> (2008). </a:t>
            </a:r>
            <a:r>
              <a:rPr lang="es-CO" sz="1000" i="1" dirty="0" smtClean="0"/>
              <a:t>Diseño, Inteligencia hecha </a:t>
            </a:r>
            <a:r>
              <a:rPr lang="es-CO" sz="1000" i="1" dirty="0" err="1" smtClean="0"/>
              <a:t>materia,</a:t>
            </a:r>
            <a:r>
              <a:rPr lang="es-CO" sz="1000" dirty="0" err="1" smtClean="0"/>
              <a:t>Barcelona</a:t>
            </a:r>
            <a:r>
              <a:rPr lang="es-CO" sz="1000" dirty="0" smtClean="0"/>
              <a:t>: </a:t>
            </a:r>
            <a:r>
              <a:rPr lang="es-CO" sz="1000" dirty="0" err="1" smtClean="0"/>
              <a:t>Blume</a:t>
            </a:r>
            <a:r>
              <a:rPr lang="es-CO" sz="1000" dirty="0" smtClean="0"/>
              <a:t> (Cap. 5. El valor económico del arte; Cap. 6. La </a:t>
            </a:r>
            <a:r>
              <a:rPr lang="es-CO" sz="1000" dirty="0" err="1" smtClean="0"/>
              <a:t>ricostruzione</a:t>
            </a:r>
            <a:r>
              <a:rPr lang="es-CO" sz="1000" dirty="0" smtClean="0"/>
              <a:t>; Cap. 7. El caos de lo antiestético, lo ineficaz y lo deprimente), </a:t>
            </a:r>
            <a:r>
              <a:rPr lang="es-CO" sz="1000" dirty="0" err="1" smtClean="0"/>
              <a:t>pp</a:t>
            </a:r>
            <a:r>
              <a:rPr lang="es-CO" sz="1000" dirty="0" smtClean="0"/>
              <a:t> . 38-55</a:t>
            </a:r>
            <a:endParaRPr lang="es-ES" sz="1000" dirty="0" smtClean="0"/>
          </a:p>
          <a:p>
            <a:pPr marL="57150" algn="just"/>
            <a:r>
              <a:rPr lang="es-CO" sz="1000" b="1" dirty="0" smtClean="0">
                <a:solidFill>
                  <a:schemeClr val="tx1"/>
                </a:solidFill>
                <a:sym typeface="Verdana" pitchFamily="34" charset="0"/>
              </a:rPr>
              <a:t>Gorman, </a:t>
            </a:r>
            <a:r>
              <a:rPr lang="es-CO" sz="1000" dirty="0" smtClean="0">
                <a:solidFill>
                  <a:schemeClr val="tx1"/>
                </a:solidFill>
                <a:sym typeface="Verdana" pitchFamily="34" charset="0"/>
              </a:rPr>
              <a:t>C. R. (2000). "</a:t>
            </a:r>
            <a:r>
              <a:rPr lang="es-CO" sz="1000" dirty="0" err="1" smtClean="0">
                <a:solidFill>
                  <a:schemeClr val="tx1"/>
                </a:solidFill>
                <a:sym typeface="Verdana" pitchFamily="34" charset="0"/>
              </a:rPr>
              <a:t>An</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Educated</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Demand</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The</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Implications</a:t>
            </a:r>
            <a:r>
              <a:rPr lang="es-CO" sz="1000" dirty="0" smtClean="0">
                <a:solidFill>
                  <a:schemeClr val="tx1"/>
                </a:solidFill>
                <a:sym typeface="Verdana" pitchFamily="34" charset="0"/>
              </a:rPr>
              <a:t> of </a:t>
            </a:r>
            <a:r>
              <a:rPr lang="es-CO" sz="1100" dirty="0" smtClean="0">
                <a:solidFill>
                  <a:schemeClr val="tx1"/>
                </a:solidFill>
                <a:sym typeface="Verdana" pitchFamily="34" charset="0"/>
              </a:rPr>
              <a:t> </a:t>
            </a:r>
            <a:r>
              <a:rPr lang="es-CO" sz="1000" dirty="0" smtClean="0">
                <a:solidFill>
                  <a:schemeClr val="tx1"/>
                </a:solidFill>
                <a:sym typeface="Verdana" pitchFamily="34" charset="0"/>
              </a:rPr>
              <a:t>Art in </a:t>
            </a:r>
            <a:r>
              <a:rPr lang="es-CO" sz="1000" dirty="0" err="1" smtClean="0">
                <a:solidFill>
                  <a:schemeClr val="tx1"/>
                </a:solidFill>
                <a:sym typeface="Verdana" pitchFamily="34" charset="0"/>
              </a:rPr>
              <a:t>Every</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Day</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Life</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for</a:t>
            </a:r>
            <a:r>
              <a:rPr lang="es-CO" sz="1000" dirty="0" smtClean="0">
                <a:solidFill>
                  <a:schemeClr val="tx1"/>
                </a:solidFill>
                <a:sym typeface="Verdana" pitchFamily="34" charset="0"/>
              </a:rPr>
              <a:t> American Industrial </a:t>
            </a:r>
            <a:r>
              <a:rPr lang="es-CO" sz="1000" dirty="0" err="1" smtClean="0">
                <a:solidFill>
                  <a:schemeClr val="tx1"/>
                </a:solidFill>
                <a:sym typeface="Verdana" pitchFamily="34" charset="0"/>
              </a:rPr>
              <a:t>Design</a:t>
            </a:r>
            <a:r>
              <a:rPr lang="es-CO" sz="1000" dirty="0" smtClean="0">
                <a:solidFill>
                  <a:schemeClr val="tx1"/>
                </a:solidFill>
                <a:sym typeface="Verdana" pitchFamily="34" charset="0"/>
              </a:rPr>
              <a:t> 1925–1950.” EN: </a:t>
            </a:r>
            <a:r>
              <a:rPr lang="es-CO" sz="1000" dirty="0" err="1" smtClean="0">
                <a:solidFill>
                  <a:schemeClr val="tx1"/>
                </a:solidFill>
                <a:sym typeface="Verdana" pitchFamily="34" charset="0"/>
              </a:rPr>
              <a:t>Design</a:t>
            </a:r>
            <a:r>
              <a:rPr lang="es-CO" sz="1000" dirty="0" smtClean="0">
                <a:solidFill>
                  <a:schemeClr val="tx1"/>
                </a:solidFill>
                <a:sym typeface="Verdana" pitchFamily="34" charset="0"/>
              </a:rPr>
              <a:t> </a:t>
            </a:r>
            <a:r>
              <a:rPr lang="es-CO" sz="1000" dirty="0" err="1" smtClean="0">
                <a:solidFill>
                  <a:schemeClr val="tx1"/>
                </a:solidFill>
                <a:sym typeface="Verdana" pitchFamily="34" charset="0"/>
              </a:rPr>
              <a:t>Issues</a:t>
            </a:r>
            <a:r>
              <a:rPr lang="es-CO" sz="1000" dirty="0" smtClean="0">
                <a:solidFill>
                  <a:schemeClr val="tx1"/>
                </a:solidFill>
                <a:sym typeface="Verdana" pitchFamily="34" charset="0"/>
              </a:rPr>
              <a:t> , No. 16 (3), 45-66.</a:t>
            </a:r>
          </a:p>
          <a:p>
            <a:pPr marL="57150" algn="just"/>
            <a:r>
              <a:rPr lang="es-CO" sz="1000" b="1" dirty="0" err="1" smtClean="0"/>
              <a:t>Debord</a:t>
            </a:r>
            <a:r>
              <a:rPr lang="es-CO" sz="1000" b="1" dirty="0" smtClean="0"/>
              <a:t> </a:t>
            </a:r>
            <a:r>
              <a:rPr lang="es-CO" sz="1000" dirty="0" err="1" smtClean="0"/>
              <a:t>Guy</a:t>
            </a:r>
            <a:r>
              <a:rPr lang="es-CO" sz="1000" dirty="0" smtClean="0"/>
              <a:t> (1967), </a:t>
            </a:r>
            <a:r>
              <a:rPr lang="es-CO" sz="1000" i="1" dirty="0" smtClean="0"/>
              <a:t>La sociedad del espectáculo</a:t>
            </a:r>
            <a:r>
              <a:rPr lang="es-CO" sz="1000" dirty="0" smtClean="0"/>
              <a:t>, </a:t>
            </a:r>
            <a:r>
              <a:rPr lang="es-CO" sz="1000" dirty="0" err="1" smtClean="0"/>
              <a:t>cap1</a:t>
            </a:r>
            <a:r>
              <a:rPr lang="es-CO" sz="1000" dirty="0" smtClean="0"/>
              <a:t>.  La separación consumada , </a:t>
            </a:r>
            <a:r>
              <a:rPr lang="es-CO" sz="1000" dirty="0" err="1" smtClean="0"/>
              <a:t>pp.15</a:t>
            </a:r>
            <a:r>
              <a:rPr lang="es-CO" sz="1000" dirty="0" smtClean="0"/>
              <a:t>-35,   </a:t>
            </a:r>
            <a:r>
              <a:rPr lang="es-CO" sz="1000" u="sng" dirty="0" smtClean="0">
                <a:hlinkClick r:id="rId2"/>
              </a:rPr>
              <a:t>http://www.sindominio.net/ash/espect1.htm</a:t>
            </a:r>
            <a:r>
              <a:rPr lang="es-CO" sz="1000" dirty="0" smtClean="0"/>
              <a:t>.(bajarlo de Internet)</a:t>
            </a:r>
            <a:endParaRPr lang="es-ES" sz="1000" dirty="0" smtClean="0"/>
          </a:p>
          <a:p>
            <a:pPr marL="57150" algn="just"/>
            <a:r>
              <a:rPr lang="pt-BR" sz="1000" b="1" dirty="0" smtClean="0"/>
              <a:t>Frampton,</a:t>
            </a:r>
            <a:r>
              <a:rPr lang="pt-BR" sz="1000" dirty="0" smtClean="0"/>
              <a:t> Kenneth, (1993) </a:t>
            </a:r>
            <a:r>
              <a:rPr lang="pt-BR" sz="1000" i="1" dirty="0" smtClean="0"/>
              <a:t>Historia crítica de </a:t>
            </a:r>
            <a:r>
              <a:rPr lang="pt-BR" sz="1000" i="1" dirty="0" err="1" smtClean="0"/>
              <a:t>la</a:t>
            </a:r>
            <a:r>
              <a:rPr lang="pt-BR" sz="1000" i="1" dirty="0" smtClean="0"/>
              <a:t>  </a:t>
            </a:r>
            <a:r>
              <a:rPr lang="pt-BR" sz="1000" i="1" dirty="0" err="1" smtClean="0"/>
              <a:t>arquitectura</a:t>
            </a:r>
            <a:r>
              <a:rPr lang="pt-BR" sz="1000" i="1" dirty="0" smtClean="0"/>
              <a:t> moderna .</a:t>
            </a:r>
            <a:r>
              <a:rPr lang="pt-BR" sz="1000" dirty="0" smtClean="0"/>
              <a:t> Barcelona: Gustavo </a:t>
            </a:r>
            <a:r>
              <a:rPr lang="pt-BR" sz="1000" dirty="0" err="1" smtClean="0"/>
              <a:t>Gili</a:t>
            </a:r>
            <a:r>
              <a:rPr lang="pt-BR" sz="1000" dirty="0" smtClean="0"/>
              <a:t>. pp. 284-297.</a:t>
            </a:r>
          </a:p>
          <a:p>
            <a:pPr marL="87313" algn="just"/>
            <a:r>
              <a:rPr lang="es-CO" sz="1000" b="1" dirty="0" err="1" smtClean="0"/>
              <a:t>Ewen</a:t>
            </a:r>
            <a:r>
              <a:rPr lang="es-CO" sz="1000" b="1" dirty="0" smtClean="0"/>
              <a:t>,</a:t>
            </a:r>
            <a:r>
              <a:rPr lang="es-CO" sz="1000" dirty="0" smtClean="0"/>
              <a:t> S. </a:t>
            </a:r>
            <a:r>
              <a:rPr lang="es-CO" sz="1000" i="1" dirty="0" smtClean="0"/>
              <a:t>Todas las imágenes del consumismo. La política del estilo en la cultura contemporánea</a:t>
            </a:r>
            <a:r>
              <a:rPr lang="es-CO" sz="1000" dirty="0" smtClean="0"/>
              <a:t>. Consejo Nacional para la cultura y las Artes: Grijalbo. (Tercera Parte: Imagen y poder en un mundo cambiante), pp. 135-178</a:t>
            </a:r>
          </a:p>
          <a:p>
            <a:endParaRPr lang="es-CO" sz="1000" dirty="0" smtClean="0">
              <a:solidFill>
                <a:schemeClr val="tx1"/>
              </a:solidFill>
              <a:sym typeface="Verdana" pitchFamily="34" charset="0"/>
            </a:endParaRPr>
          </a:p>
          <a:p>
            <a:pPr marL="57150" algn="just">
              <a:spcBef>
                <a:spcPts val="200"/>
              </a:spcBef>
            </a:pPr>
            <a:endParaRPr lang="es-CO" sz="1000" dirty="0" smtClean="0">
              <a:sym typeface="Verdana" pitchFamily="34" charset="0"/>
            </a:endParaRPr>
          </a:p>
          <a:p>
            <a:pPr marL="57150" algn="just">
              <a:lnSpc>
                <a:spcPct val="130000"/>
              </a:lnSpc>
              <a:spcBef>
                <a:spcPts val="200"/>
              </a:spcBef>
            </a:pPr>
            <a:endParaRPr lang="es-CO" sz="1000" dirty="0" smtClean="0">
              <a:solidFill>
                <a:schemeClr val="tx1"/>
              </a:solidFill>
              <a:sym typeface="Verdana" pitchFamily="34" charset="0"/>
            </a:endParaRPr>
          </a:p>
          <a:p>
            <a:pPr marL="57150">
              <a:lnSpc>
                <a:spcPct val="130000"/>
              </a:lnSpc>
              <a:spcBef>
                <a:spcPts val="200"/>
              </a:spcBef>
            </a:pPr>
            <a:endParaRPr lang="en-US" sz="1000" dirty="0" smtClean="0">
              <a:solidFill>
                <a:srgbClr val="323431"/>
              </a:solidFill>
              <a:latin typeface="Calibri" pitchFamily="34" charset="0"/>
              <a:sym typeface="Verdana" pitchFamily="34" charset="0"/>
            </a:endParaRPr>
          </a:p>
          <a:p>
            <a:pPr marL="39688" algn="l" defTabSz="642938">
              <a:lnSpc>
                <a:spcPct val="130000"/>
              </a:lnSpc>
              <a:spcBef>
                <a:spcPts val="138"/>
              </a:spcBef>
            </a:pPr>
            <a:endParaRPr lang="es-ES" sz="1000" dirty="0" smtClean="0">
              <a:solidFill>
                <a:srgbClr val="323431"/>
              </a:solidFill>
              <a:latin typeface="Calibri" pitchFamily="34" charset="0"/>
              <a:sym typeface="Verdana" charset="0"/>
            </a:endParaRPr>
          </a:p>
          <a:p>
            <a:pPr marL="39688" algn="l" defTabSz="642938">
              <a:lnSpc>
                <a:spcPct val="130000"/>
              </a:lnSpc>
              <a:spcBef>
                <a:spcPts val="138"/>
              </a:spcBef>
            </a:pPr>
            <a:endParaRPr lang="es-ES" sz="1000" dirty="0" smtClean="0">
              <a:solidFill>
                <a:srgbClr val="323431"/>
              </a:solidFill>
              <a:latin typeface="Calibri" pitchFamily="34" charset="0"/>
              <a:sym typeface="Verdana" charset="0"/>
            </a:endParaRPr>
          </a:p>
          <a:p>
            <a:pPr marL="39688" algn="l" defTabSz="642938">
              <a:lnSpc>
                <a:spcPct val="130000"/>
              </a:lnSpc>
              <a:spcBef>
                <a:spcPts val="138"/>
              </a:spcBef>
            </a:pPr>
            <a:endParaRPr lang="en-US" sz="1000" b="1" dirty="0">
              <a:solidFill>
                <a:schemeClr val="tx1"/>
              </a:solidFill>
              <a:latin typeface="Calibri" pitchFamily="34" charset="0"/>
              <a:sym typeface="Verdana" charset="0"/>
            </a:endParaRPr>
          </a:p>
          <a:p>
            <a:pPr marL="39688" algn="l" defTabSz="642938">
              <a:lnSpc>
                <a:spcPct val="130000"/>
              </a:lnSpc>
              <a:spcBef>
                <a:spcPts val="138"/>
              </a:spcBef>
            </a:pPr>
            <a:endParaRPr lang="en-US" sz="1000" dirty="0">
              <a:solidFill>
                <a:schemeClr val="tx1"/>
              </a:solidFill>
              <a:latin typeface="Calibri" pitchFamily="34" charset="0"/>
              <a:sym typeface="Verdana" charset="0"/>
            </a:endParaRPr>
          </a:p>
        </p:txBody>
      </p:sp>
      <p:sp>
        <p:nvSpPr>
          <p:cNvPr id="7" name="6 CuadroTexto"/>
          <p:cNvSpPr txBox="1">
            <a:spLocks noChangeArrowheads="1"/>
          </p:cNvSpPr>
          <p:nvPr/>
        </p:nvSpPr>
        <p:spPr bwMode="auto">
          <a:xfrm>
            <a:off x="8524875" y="6351588"/>
            <a:ext cx="355600" cy="461962"/>
          </a:xfrm>
          <a:prstGeom prst="rect">
            <a:avLst/>
          </a:prstGeom>
          <a:noFill/>
          <a:ln w="9525">
            <a:noFill/>
            <a:miter lim="800000"/>
            <a:headEnd/>
            <a:tailEnd/>
          </a:ln>
        </p:spPr>
        <p:txBody>
          <a:bodyPr wrap="none">
            <a:spAutoFit/>
          </a:bodyPr>
          <a:lstStyle/>
          <a:p>
            <a:fld id="{C047FA74-796A-4310-A229-37E1BAF605D6}" type="slidenum">
              <a:rPr lang="es-ES" sz="2400"/>
              <a:pPr/>
              <a:t>5</a:t>
            </a:fld>
            <a:endParaRPr lang="es-ES" sz="2400" dirty="0"/>
          </a:p>
        </p:txBody>
      </p:sp>
      <p:sp>
        <p:nvSpPr>
          <p:cNvPr id="9" name="Rectangle 1"/>
          <p:cNvSpPr>
            <a:spLocks/>
          </p:cNvSpPr>
          <p:nvPr/>
        </p:nvSpPr>
        <p:spPr bwMode="auto">
          <a:xfrm>
            <a:off x="5220072" y="116632"/>
            <a:ext cx="3744416" cy="6336704"/>
          </a:xfrm>
          <a:prstGeom prst="rect">
            <a:avLst/>
          </a:prstGeom>
          <a:noFill/>
          <a:ln w="12700">
            <a:noFill/>
            <a:miter lim="800000"/>
            <a:headEnd/>
            <a:tailEnd/>
          </a:ln>
        </p:spPr>
        <p:txBody>
          <a:bodyPr lIns="0" tIns="0" rIns="40638" bIns="0"/>
          <a:lstStyle/>
          <a:p>
            <a:pPr marL="57150" algn="just">
              <a:spcBef>
                <a:spcPts val="200"/>
              </a:spcBef>
            </a:pPr>
            <a:r>
              <a:rPr lang="es-CO" sz="1000" b="1" spc="300" dirty="0" smtClean="0">
                <a:solidFill>
                  <a:schemeClr val="accent1">
                    <a:lumMod val="75000"/>
                  </a:schemeClr>
                </a:solidFill>
                <a:latin typeface="Calibri" pitchFamily="34" charset="0"/>
                <a:sym typeface="Verdana" pitchFamily="34" charset="0"/>
              </a:rPr>
              <a:t>Bibliografía y otras fuentes complementarias</a:t>
            </a:r>
          </a:p>
          <a:p>
            <a:pPr marL="57150" algn="just">
              <a:spcBef>
                <a:spcPts val="200"/>
              </a:spcBef>
            </a:pPr>
            <a:r>
              <a:rPr lang="es-CO" sz="900" b="1" dirty="0" smtClean="0">
                <a:sym typeface="Verdana" pitchFamily="34" charset="0"/>
              </a:rPr>
              <a:t>(Por orden alfabético)</a:t>
            </a:r>
          </a:p>
          <a:p>
            <a:pPr marL="57150" algn="just">
              <a:spcBef>
                <a:spcPts val="200"/>
              </a:spcBef>
            </a:pPr>
            <a:r>
              <a:rPr lang="es-CO" sz="900" dirty="0" smtClean="0"/>
              <a:t>*</a:t>
            </a:r>
            <a:r>
              <a:rPr lang="es-CO" sz="900" b="1" dirty="0" err="1" smtClean="0"/>
              <a:t>Banham</a:t>
            </a:r>
            <a:r>
              <a:rPr lang="es-CO" sz="900" b="1" dirty="0" smtClean="0"/>
              <a:t>, </a:t>
            </a:r>
            <a:r>
              <a:rPr lang="es-CO" sz="900" dirty="0" err="1" smtClean="0"/>
              <a:t>Reyner</a:t>
            </a:r>
            <a:r>
              <a:rPr lang="es-CO" sz="900" dirty="0" smtClean="0"/>
              <a:t> (1985), </a:t>
            </a:r>
            <a:r>
              <a:rPr lang="es-CO" sz="900" i="1" dirty="0" smtClean="0"/>
              <a:t>Diseño y teoría en la primera era de la máquina.</a:t>
            </a:r>
            <a:r>
              <a:rPr lang="es-CO" sz="900" dirty="0" smtClean="0"/>
              <a:t> Barcelona. </a:t>
            </a:r>
            <a:r>
              <a:rPr lang="es-CO" sz="900" dirty="0" err="1" smtClean="0"/>
              <a:t>Paidós</a:t>
            </a:r>
            <a:r>
              <a:rPr lang="es-CO" sz="900" dirty="0" smtClean="0"/>
              <a:t> . (Caps. 12 y 14. De </a:t>
            </a:r>
            <a:r>
              <a:rPr lang="es-CO" sz="900" dirty="0" err="1" smtClean="0"/>
              <a:t>Stijl</a:t>
            </a:r>
            <a:r>
              <a:rPr lang="es-CO" sz="900" dirty="0" smtClean="0"/>
              <a:t>), </a:t>
            </a:r>
            <a:r>
              <a:rPr lang="es-CO" sz="900" dirty="0" err="1" smtClean="0"/>
              <a:t>pp</a:t>
            </a:r>
            <a:r>
              <a:rPr lang="es-CO" sz="900" dirty="0" smtClean="0"/>
              <a:t> 158-206.</a:t>
            </a:r>
            <a:endParaRPr lang="es-CO" sz="900" b="1" dirty="0" smtClean="0">
              <a:solidFill>
                <a:schemeClr val="tx1"/>
              </a:solidFill>
              <a:sym typeface="Verdana" pitchFamily="34" charset="0"/>
            </a:endParaRPr>
          </a:p>
          <a:p>
            <a:pPr marL="57150" algn="just">
              <a:spcBef>
                <a:spcPts val="200"/>
              </a:spcBef>
            </a:pPr>
            <a:r>
              <a:rPr lang="es-CO" sz="900" dirty="0" smtClean="0"/>
              <a:t>*</a:t>
            </a:r>
            <a:r>
              <a:rPr lang="es-CO" sz="900" b="1" dirty="0" err="1" smtClean="0"/>
              <a:t>Banham</a:t>
            </a:r>
            <a:r>
              <a:rPr lang="es-CO" sz="900" b="1" dirty="0" smtClean="0"/>
              <a:t>, </a:t>
            </a:r>
            <a:r>
              <a:rPr lang="es-CO" sz="900" dirty="0" err="1" smtClean="0"/>
              <a:t>Reyner</a:t>
            </a:r>
            <a:r>
              <a:rPr lang="es-CO" sz="900" dirty="0" smtClean="0"/>
              <a:t> (1985), </a:t>
            </a:r>
            <a:r>
              <a:rPr lang="es-CO" sz="900" i="1" dirty="0" smtClean="0"/>
              <a:t>Diseño y teoría en la primera era de la </a:t>
            </a:r>
            <a:r>
              <a:rPr lang="es-CO" sz="900" i="1" dirty="0" err="1" smtClean="0"/>
              <a:t>máquina.</a:t>
            </a:r>
            <a:r>
              <a:rPr lang="es-CO" sz="900" dirty="0" err="1" smtClean="0"/>
              <a:t>Barcelona</a:t>
            </a:r>
            <a:r>
              <a:rPr lang="es-CO" sz="900" dirty="0" smtClean="0"/>
              <a:t>. </a:t>
            </a:r>
            <a:r>
              <a:rPr lang="es-CO" sz="900" dirty="0" err="1" smtClean="0"/>
              <a:t>Paidós</a:t>
            </a:r>
            <a:r>
              <a:rPr lang="es-CO" sz="900" dirty="0" smtClean="0"/>
              <a:t> .(Cap. 20. La </a:t>
            </a:r>
            <a:r>
              <a:rPr lang="es-CO" sz="900" dirty="0" err="1" smtClean="0"/>
              <a:t>Bauhaus</a:t>
            </a:r>
            <a:r>
              <a:rPr lang="es-CO" sz="900" dirty="0" smtClean="0"/>
              <a:t> ), pp. 279-293</a:t>
            </a:r>
            <a:endParaRPr lang="es-CO" sz="900" dirty="0" smtClean="0">
              <a:sym typeface="Verdana" pitchFamily="34" charset="0"/>
            </a:endParaRPr>
          </a:p>
          <a:p>
            <a:pPr marL="57150" algn="just">
              <a:spcBef>
                <a:spcPts val="200"/>
              </a:spcBef>
            </a:pPr>
            <a:r>
              <a:rPr lang="es-CO" sz="900" b="1" dirty="0" err="1" smtClean="0">
                <a:solidFill>
                  <a:schemeClr val="tx1"/>
                </a:solidFill>
                <a:sym typeface="Verdana" pitchFamily="34" charset="0"/>
              </a:rPr>
              <a:t>Batchelor</a:t>
            </a:r>
            <a:r>
              <a:rPr lang="es-CO" sz="900" b="1" dirty="0" smtClean="0">
                <a:solidFill>
                  <a:schemeClr val="tx1"/>
                </a:solidFill>
                <a:sym typeface="Verdana" pitchFamily="34" charset="0"/>
              </a:rPr>
              <a:t>, </a:t>
            </a:r>
            <a:r>
              <a:rPr lang="es-CO" sz="900" dirty="0" smtClean="0">
                <a:solidFill>
                  <a:schemeClr val="tx1"/>
                </a:solidFill>
                <a:sym typeface="Verdana" pitchFamily="34" charset="0"/>
              </a:rPr>
              <a:t>R. (1994). Henry Ford, </a:t>
            </a:r>
            <a:r>
              <a:rPr lang="es-CO" sz="900" dirty="0" err="1" smtClean="0">
                <a:solidFill>
                  <a:schemeClr val="tx1"/>
                </a:solidFill>
                <a:sym typeface="Verdana" pitchFamily="34" charset="0"/>
              </a:rPr>
              <a:t>mass</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production</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modernism</a:t>
            </a:r>
            <a:r>
              <a:rPr lang="es-CO" sz="900" dirty="0" smtClean="0">
                <a:solidFill>
                  <a:schemeClr val="tx1"/>
                </a:solidFill>
                <a:sym typeface="Verdana" pitchFamily="34" charset="0"/>
              </a:rPr>
              <a:t> and </a:t>
            </a:r>
            <a:r>
              <a:rPr lang="es-CO" sz="900" dirty="0" err="1" smtClean="0">
                <a:solidFill>
                  <a:schemeClr val="tx1"/>
                </a:solidFill>
                <a:sym typeface="Verdana" pitchFamily="34" charset="0"/>
              </a:rPr>
              <a:t>design</a:t>
            </a:r>
            <a:r>
              <a:rPr lang="es-CO" sz="900" dirty="0" smtClean="0">
                <a:solidFill>
                  <a:schemeClr val="tx1"/>
                </a:solidFill>
                <a:sym typeface="Verdana" pitchFamily="34" charset="0"/>
              </a:rPr>
              <a:t>. Manchester; New York : Manchester </a:t>
            </a:r>
            <a:r>
              <a:rPr lang="es-CO" sz="900" dirty="0" err="1" smtClean="0">
                <a:solidFill>
                  <a:schemeClr val="tx1"/>
                </a:solidFill>
                <a:sym typeface="Verdana" pitchFamily="34" charset="0"/>
              </a:rPr>
              <a:t>University</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Press</a:t>
            </a:r>
            <a:r>
              <a:rPr lang="es-CO" sz="900" dirty="0" smtClean="0">
                <a:solidFill>
                  <a:schemeClr val="tx1"/>
                </a:solidFill>
                <a:sym typeface="Verdana" pitchFamily="34" charset="0"/>
              </a:rPr>
              <a:t>.</a:t>
            </a:r>
          </a:p>
          <a:p>
            <a:pPr marL="57150" algn="just">
              <a:spcBef>
                <a:spcPts val="200"/>
              </a:spcBef>
            </a:pPr>
            <a:r>
              <a:rPr lang="es-CO" sz="900" b="1" dirty="0" smtClean="0">
                <a:sym typeface="Verdana" pitchFamily="34" charset="0"/>
              </a:rPr>
              <a:t>Benévolo,  </a:t>
            </a:r>
            <a:r>
              <a:rPr lang="es-CO" sz="900" dirty="0" smtClean="0">
                <a:sym typeface="Verdana" pitchFamily="34" charset="0"/>
              </a:rPr>
              <a:t>Leonardo ( 1996). </a:t>
            </a:r>
            <a:r>
              <a:rPr lang="es-CO" sz="900" i="1" dirty="0" smtClean="0"/>
              <a:t>Historia de la Arquitectura Moderna.</a:t>
            </a:r>
            <a:r>
              <a:rPr lang="es-CO" sz="900" dirty="0" smtClean="0"/>
              <a:t> Barcelona: Gustavo Gili</a:t>
            </a:r>
            <a:endParaRPr lang="es-CO" sz="900" dirty="0" smtClean="0">
              <a:solidFill>
                <a:schemeClr val="tx1"/>
              </a:solidFill>
              <a:sym typeface="Verdana" pitchFamily="34" charset="0"/>
            </a:endParaRPr>
          </a:p>
          <a:p>
            <a:pPr marL="57150" algn="just">
              <a:spcBef>
                <a:spcPts val="200"/>
              </a:spcBef>
            </a:pPr>
            <a:r>
              <a:rPr lang="es-CO" sz="900" dirty="0" smtClean="0">
                <a:sym typeface="Verdana" pitchFamily="34" charset="0"/>
              </a:rPr>
              <a:t>*</a:t>
            </a:r>
            <a:r>
              <a:rPr lang="es-CO" sz="900" b="1" dirty="0" smtClean="0">
                <a:sym typeface="Verdana" pitchFamily="34" charset="0"/>
              </a:rPr>
              <a:t>Benjamin, </a:t>
            </a:r>
            <a:r>
              <a:rPr lang="es-CO" sz="900" dirty="0" smtClean="0">
                <a:sym typeface="Verdana" pitchFamily="34" charset="0"/>
              </a:rPr>
              <a:t>W. </a:t>
            </a:r>
            <a:r>
              <a:rPr lang="es-CO" sz="900" dirty="0" smtClean="0"/>
              <a:t>(1999). </a:t>
            </a:r>
            <a:r>
              <a:rPr lang="es-CO" sz="900" dirty="0" smtClean="0">
                <a:sym typeface="Verdana" pitchFamily="34" charset="0"/>
              </a:rPr>
              <a:t> Paris Capital del Siglo XX. </a:t>
            </a:r>
            <a:r>
              <a:rPr lang="es-CO" sz="900" dirty="0" err="1" smtClean="0"/>
              <a:t>En:</a:t>
            </a:r>
            <a:r>
              <a:rPr lang="es-CO" sz="900" i="1" dirty="0" err="1" smtClean="0"/>
              <a:t>Poesía</a:t>
            </a:r>
            <a:r>
              <a:rPr lang="es-CO" sz="900" i="1" dirty="0" smtClean="0"/>
              <a:t> y capitalismo. Iluminaciones II.</a:t>
            </a:r>
            <a:r>
              <a:rPr lang="es-CO" sz="900" dirty="0" smtClean="0"/>
              <a:t> Madrid: </a:t>
            </a:r>
            <a:r>
              <a:rPr lang="es-CO" sz="900" dirty="0" err="1" smtClean="0"/>
              <a:t>Taurus</a:t>
            </a:r>
            <a:r>
              <a:rPr lang="es-CO" sz="900" dirty="0" smtClean="0"/>
              <a:t>, </a:t>
            </a:r>
            <a:r>
              <a:rPr lang="es-CO" sz="900" dirty="0" err="1" smtClean="0"/>
              <a:t>pp.171</a:t>
            </a:r>
            <a:r>
              <a:rPr lang="es-CO" sz="900" dirty="0" smtClean="0"/>
              <a:t>-190</a:t>
            </a:r>
            <a:endParaRPr lang="es-CO" sz="900" dirty="0" smtClean="0">
              <a:solidFill>
                <a:schemeClr val="tx1"/>
              </a:solidFill>
              <a:sym typeface="Verdana" pitchFamily="34" charset="0"/>
            </a:endParaRPr>
          </a:p>
          <a:p>
            <a:pPr marL="57150" algn="just">
              <a:spcBef>
                <a:spcPts val="200"/>
              </a:spcBef>
            </a:pPr>
            <a:r>
              <a:rPr lang="es-CO" sz="900" b="1" dirty="0" err="1" smtClean="0">
                <a:solidFill>
                  <a:schemeClr val="tx1"/>
                </a:solidFill>
                <a:sym typeface="Verdana" pitchFamily="34" charset="0"/>
              </a:rPr>
              <a:t>Buck-Morss</a:t>
            </a:r>
            <a:r>
              <a:rPr lang="es-CO" sz="900" b="1" dirty="0" smtClean="0">
                <a:solidFill>
                  <a:schemeClr val="tx1"/>
                </a:solidFill>
                <a:sym typeface="Verdana" pitchFamily="34" charset="0"/>
              </a:rPr>
              <a:t>, </a:t>
            </a:r>
            <a:r>
              <a:rPr lang="es-CO" sz="900" dirty="0" smtClean="0">
                <a:solidFill>
                  <a:schemeClr val="tx1"/>
                </a:solidFill>
                <a:sym typeface="Verdana" pitchFamily="34" charset="0"/>
              </a:rPr>
              <a:t>S. (1995). Dialéctica de la mirada : Walter </a:t>
            </a:r>
            <a:r>
              <a:rPr lang="es-CO" sz="900" dirty="0" err="1" smtClean="0">
                <a:solidFill>
                  <a:schemeClr val="tx1"/>
                </a:solidFill>
                <a:sym typeface="Verdana" pitchFamily="34" charset="0"/>
              </a:rPr>
              <a:t>Benjamin</a:t>
            </a:r>
            <a:r>
              <a:rPr lang="es-CO" sz="900" dirty="0" smtClean="0">
                <a:solidFill>
                  <a:schemeClr val="tx1"/>
                </a:solidFill>
                <a:sym typeface="Verdana" pitchFamily="34" charset="0"/>
              </a:rPr>
              <a:t> y el proyecto de los pasajes. Madrid: Visor.</a:t>
            </a:r>
          </a:p>
          <a:p>
            <a:pPr marL="57150" algn="just">
              <a:spcBef>
                <a:spcPts val="200"/>
              </a:spcBef>
            </a:pPr>
            <a:r>
              <a:rPr lang="es-ES" sz="900" b="1" dirty="0" smtClean="0">
                <a:latin typeface="Calibri" pitchFamily="34" charset="0"/>
              </a:rPr>
              <a:t>Didi –</a:t>
            </a:r>
            <a:r>
              <a:rPr lang="es-ES" sz="900" b="1" dirty="0" err="1" smtClean="0">
                <a:latin typeface="Calibri" pitchFamily="34" charset="0"/>
              </a:rPr>
              <a:t>Huberman</a:t>
            </a:r>
            <a:r>
              <a:rPr lang="es-ES" sz="900" b="1" dirty="0" smtClean="0">
                <a:latin typeface="Calibri" pitchFamily="34" charset="0"/>
              </a:rPr>
              <a:t>,</a:t>
            </a:r>
            <a:r>
              <a:rPr lang="es-ES" sz="900" dirty="0" smtClean="0">
                <a:latin typeface="Calibri" pitchFamily="34" charset="0"/>
              </a:rPr>
              <a:t> </a:t>
            </a:r>
            <a:r>
              <a:rPr lang="es-ES_tradnl" sz="900" i="1" dirty="0" smtClean="0">
                <a:latin typeface="Calibri" pitchFamily="34" charset="0"/>
              </a:rPr>
              <a:t>Ante el tiempo. Historia del arte y anacronismo de las imágenes</a:t>
            </a:r>
            <a:r>
              <a:rPr lang="es-ES_tradnl" sz="900" dirty="0" smtClean="0">
                <a:latin typeface="Calibri" pitchFamily="34" charset="0"/>
              </a:rPr>
              <a:t>. Buenos aires: Adriana </a:t>
            </a:r>
            <a:r>
              <a:rPr lang="es-ES" sz="900" dirty="0" smtClean="0">
                <a:latin typeface="Calibri" pitchFamily="34" charset="0"/>
              </a:rPr>
              <a:t>Hidalgo editora, 2006.</a:t>
            </a:r>
          </a:p>
          <a:p>
            <a:pPr marL="57150" algn="just">
              <a:spcBef>
                <a:spcPts val="200"/>
              </a:spcBef>
            </a:pPr>
            <a:r>
              <a:rPr lang="es-CO" sz="900" b="1" dirty="0" err="1" smtClean="0">
                <a:solidFill>
                  <a:schemeClr val="tx1"/>
                </a:solidFill>
                <a:sym typeface="Verdana" pitchFamily="34" charset="0"/>
              </a:rPr>
              <a:t>Doordan</a:t>
            </a:r>
            <a:r>
              <a:rPr lang="es-CO" sz="900" b="1" dirty="0" smtClean="0">
                <a:solidFill>
                  <a:schemeClr val="tx1"/>
                </a:solidFill>
                <a:sym typeface="Verdana" pitchFamily="34" charset="0"/>
              </a:rPr>
              <a:t>, </a:t>
            </a:r>
            <a:r>
              <a:rPr lang="es-CO" sz="900" dirty="0" smtClean="0">
                <a:solidFill>
                  <a:schemeClr val="tx1"/>
                </a:solidFill>
                <a:sym typeface="Verdana" pitchFamily="34" charset="0"/>
              </a:rPr>
              <a:t>D. (1997). In </a:t>
            </a:r>
            <a:r>
              <a:rPr lang="es-CO" sz="900" dirty="0" err="1" smtClean="0">
                <a:solidFill>
                  <a:schemeClr val="tx1"/>
                </a:solidFill>
                <a:sym typeface="Verdana" pitchFamily="34" charset="0"/>
              </a:rPr>
              <a:t>the</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Shadow</a:t>
            </a:r>
            <a:r>
              <a:rPr lang="es-CO" sz="900" dirty="0" smtClean="0">
                <a:solidFill>
                  <a:schemeClr val="tx1"/>
                </a:solidFill>
                <a:sym typeface="Verdana" pitchFamily="34" charset="0"/>
              </a:rPr>
              <a:t> of </a:t>
            </a:r>
            <a:r>
              <a:rPr lang="es-CO" sz="900" dirty="0" err="1" smtClean="0">
                <a:solidFill>
                  <a:schemeClr val="tx1"/>
                </a:solidFill>
                <a:sym typeface="Verdana" pitchFamily="34" charset="0"/>
              </a:rPr>
              <a:t>the</a:t>
            </a:r>
            <a:r>
              <a:rPr lang="es-CO" sz="900" dirty="0" smtClean="0">
                <a:solidFill>
                  <a:schemeClr val="tx1"/>
                </a:solidFill>
                <a:sym typeface="Verdana" pitchFamily="34" charset="0"/>
              </a:rPr>
              <a:t> Fasces: </a:t>
            </a:r>
            <a:r>
              <a:rPr lang="es-CO" sz="900" dirty="0" err="1" smtClean="0">
                <a:solidFill>
                  <a:schemeClr val="tx1"/>
                </a:solidFill>
                <a:sym typeface="Verdana" pitchFamily="34" charset="0"/>
              </a:rPr>
              <a:t>Political</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Design</a:t>
            </a:r>
            <a:r>
              <a:rPr lang="es-CO" sz="900" dirty="0" smtClean="0">
                <a:solidFill>
                  <a:schemeClr val="tx1"/>
                </a:solidFill>
                <a:sym typeface="Verdana" pitchFamily="34" charset="0"/>
              </a:rPr>
              <a:t> in </a:t>
            </a:r>
            <a:r>
              <a:rPr lang="es-CO" sz="900" dirty="0" err="1" smtClean="0">
                <a:solidFill>
                  <a:schemeClr val="tx1"/>
                </a:solidFill>
                <a:sym typeface="Verdana" pitchFamily="34" charset="0"/>
              </a:rPr>
              <a:t>Fascist</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Italy</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Design</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Issues</a:t>
            </a:r>
            <a:r>
              <a:rPr lang="es-CO" sz="900" dirty="0" smtClean="0">
                <a:solidFill>
                  <a:schemeClr val="tx1"/>
                </a:solidFill>
                <a:sym typeface="Verdana" pitchFamily="34" charset="0"/>
              </a:rPr>
              <a:t> , 13 (1), 39-52.</a:t>
            </a:r>
          </a:p>
          <a:p>
            <a:pPr marL="57150" algn="just">
              <a:spcBef>
                <a:spcPts val="200"/>
              </a:spcBef>
            </a:pPr>
            <a:r>
              <a:rPr lang="es-CO" sz="900" b="1" dirty="0" err="1" smtClean="0">
                <a:solidFill>
                  <a:schemeClr val="tx1"/>
                </a:solidFill>
                <a:sym typeface="Verdana" pitchFamily="34" charset="0"/>
              </a:rPr>
              <a:t>Dostre</a:t>
            </a:r>
            <a:r>
              <a:rPr lang="es-CO" sz="900" b="1" dirty="0" smtClean="0">
                <a:solidFill>
                  <a:schemeClr val="tx1"/>
                </a:solidFill>
                <a:sym typeface="Verdana" pitchFamily="34" charset="0"/>
              </a:rPr>
              <a:t>, </a:t>
            </a:r>
            <a:r>
              <a:rPr lang="es-CO" sz="900" dirty="0" smtClean="0">
                <a:solidFill>
                  <a:schemeClr val="tx1"/>
                </a:solidFill>
                <a:sym typeface="Verdana" pitchFamily="34" charset="0"/>
              </a:rPr>
              <a:t>M. (1991). </a:t>
            </a:r>
            <a:r>
              <a:rPr lang="es-CO" sz="900" dirty="0" err="1" smtClean="0">
                <a:solidFill>
                  <a:schemeClr val="tx1"/>
                </a:solidFill>
                <a:sym typeface="Verdana" pitchFamily="34" charset="0"/>
              </a:rPr>
              <a:t>Bauhaus</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Köln</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Benedikt</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Taschen</a:t>
            </a:r>
            <a:r>
              <a:rPr lang="es-CO" sz="900" dirty="0" smtClean="0">
                <a:solidFill>
                  <a:schemeClr val="tx1"/>
                </a:solidFill>
                <a:sym typeface="Verdana" pitchFamily="34" charset="0"/>
              </a:rPr>
              <a:t>.</a:t>
            </a:r>
          </a:p>
          <a:p>
            <a:pPr marL="57150" algn="just">
              <a:spcBef>
                <a:spcPts val="200"/>
              </a:spcBef>
            </a:pPr>
            <a:r>
              <a:rPr lang="es-CO" sz="900" dirty="0" smtClean="0">
                <a:sym typeface="Verdana" pitchFamily="34" charset="0"/>
              </a:rPr>
              <a:t>Duncan, A. (2001). Art </a:t>
            </a:r>
            <a:r>
              <a:rPr lang="es-CO" sz="900" dirty="0" err="1" smtClean="0">
                <a:sym typeface="Verdana" pitchFamily="34" charset="0"/>
              </a:rPr>
              <a:t>nouveau</a:t>
            </a:r>
            <a:r>
              <a:rPr lang="es-CO" sz="900" dirty="0" smtClean="0">
                <a:sym typeface="Verdana" pitchFamily="34" charset="0"/>
              </a:rPr>
              <a:t>. New York : </a:t>
            </a:r>
            <a:r>
              <a:rPr lang="es-CO" sz="900" dirty="0" err="1" smtClean="0">
                <a:sym typeface="Verdana" pitchFamily="34" charset="0"/>
              </a:rPr>
              <a:t>Thames</a:t>
            </a:r>
            <a:r>
              <a:rPr lang="es-CO" sz="900" dirty="0" smtClean="0">
                <a:sym typeface="Verdana" pitchFamily="34" charset="0"/>
              </a:rPr>
              <a:t> and Hudson.</a:t>
            </a:r>
          </a:p>
          <a:p>
            <a:pPr marL="57150" algn="just">
              <a:spcBef>
                <a:spcPts val="200"/>
              </a:spcBef>
            </a:pPr>
            <a:r>
              <a:rPr lang="es-CO" sz="900" b="1" dirty="0" err="1" smtClean="0">
                <a:solidFill>
                  <a:schemeClr val="tx1"/>
                </a:solidFill>
                <a:sym typeface="Verdana" pitchFamily="34" charset="0"/>
              </a:rPr>
              <a:t>Elderfield</a:t>
            </a:r>
            <a:r>
              <a:rPr lang="es-CO" sz="900" dirty="0" smtClean="0">
                <a:solidFill>
                  <a:schemeClr val="tx1"/>
                </a:solidFill>
                <a:sym typeface="Verdana" pitchFamily="34" charset="0"/>
              </a:rPr>
              <a:t>, J. (2004). </a:t>
            </a:r>
            <a:r>
              <a:rPr lang="es-CO" sz="900" dirty="0" err="1" smtClean="0">
                <a:solidFill>
                  <a:schemeClr val="tx1"/>
                </a:solidFill>
                <a:sym typeface="Verdana" pitchFamily="34" charset="0"/>
              </a:rPr>
              <a:t>Modern</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Painting</a:t>
            </a:r>
            <a:r>
              <a:rPr lang="es-CO" sz="900" dirty="0" smtClean="0">
                <a:solidFill>
                  <a:schemeClr val="tx1"/>
                </a:solidFill>
                <a:sym typeface="Verdana" pitchFamily="34" charset="0"/>
              </a:rPr>
              <a:t> And </a:t>
            </a:r>
            <a:r>
              <a:rPr lang="es-CO" sz="900" dirty="0" err="1" smtClean="0">
                <a:solidFill>
                  <a:schemeClr val="tx1"/>
                </a:solidFill>
                <a:sym typeface="Verdana" pitchFamily="34" charset="0"/>
              </a:rPr>
              <a:t>Sculpture</a:t>
            </a:r>
            <a:r>
              <a:rPr lang="es-CO" sz="900" dirty="0" smtClean="0">
                <a:solidFill>
                  <a:schemeClr val="tx1"/>
                </a:solidFill>
                <a:sym typeface="Verdana" pitchFamily="34" charset="0"/>
              </a:rPr>
              <a:t>: 1880 </a:t>
            </a:r>
            <a:r>
              <a:rPr lang="es-CO" sz="900" dirty="0" err="1" smtClean="0">
                <a:solidFill>
                  <a:schemeClr val="tx1"/>
                </a:solidFill>
                <a:sym typeface="Verdana" pitchFamily="34" charset="0"/>
              </a:rPr>
              <a:t>to</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Present</a:t>
            </a:r>
            <a:r>
              <a:rPr lang="es-CO" sz="900" dirty="0" smtClean="0">
                <a:solidFill>
                  <a:schemeClr val="tx1"/>
                </a:solidFill>
                <a:sym typeface="Verdana" pitchFamily="34" charset="0"/>
              </a:rPr>
              <a:t> at </a:t>
            </a:r>
            <a:r>
              <a:rPr lang="es-CO" sz="900" dirty="0" err="1" smtClean="0">
                <a:solidFill>
                  <a:schemeClr val="tx1"/>
                </a:solidFill>
                <a:sym typeface="Verdana" pitchFamily="34" charset="0"/>
              </a:rPr>
              <a:t>the</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Museum</a:t>
            </a:r>
            <a:r>
              <a:rPr lang="es-CO" sz="900" dirty="0" smtClean="0">
                <a:solidFill>
                  <a:schemeClr val="tx1"/>
                </a:solidFill>
                <a:sym typeface="Verdana" pitchFamily="34" charset="0"/>
              </a:rPr>
              <a:t> of </a:t>
            </a:r>
            <a:r>
              <a:rPr lang="es-CO" sz="900" dirty="0" err="1" smtClean="0">
                <a:solidFill>
                  <a:schemeClr val="tx1"/>
                </a:solidFill>
                <a:sym typeface="Verdana" pitchFamily="34" charset="0"/>
              </a:rPr>
              <a:t>Modern</a:t>
            </a:r>
            <a:r>
              <a:rPr lang="es-CO" sz="900" dirty="0" smtClean="0">
                <a:solidFill>
                  <a:schemeClr val="tx1"/>
                </a:solidFill>
                <a:sym typeface="Verdana" pitchFamily="34" charset="0"/>
              </a:rPr>
              <a:t> Art . New York: </a:t>
            </a:r>
            <a:r>
              <a:rPr lang="es-CO" sz="900" dirty="0" err="1" smtClean="0">
                <a:solidFill>
                  <a:schemeClr val="tx1"/>
                </a:solidFill>
                <a:sym typeface="Verdana" pitchFamily="34" charset="0"/>
              </a:rPr>
              <a:t>Museum</a:t>
            </a:r>
            <a:r>
              <a:rPr lang="es-CO" sz="900" dirty="0" smtClean="0">
                <a:solidFill>
                  <a:schemeClr val="tx1"/>
                </a:solidFill>
                <a:sym typeface="Verdana" pitchFamily="34" charset="0"/>
              </a:rPr>
              <a:t> of </a:t>
            </a:r>
            <a:r>
              <a:rPr lang="es-CO" sz="900" dirty="0" err="1" smtClean="0">
                <a:solidFill>
                  <a:schemeClr val="tx1"/>
                </a:solidFill>
                <a:sym typeface="Verdana" pitchFamily="34" charset="0"/>
              </a:rPr>
              <a:t>Modern</a:t>
            </a:r>
            <a:r>
              <a:rPr lang="es-CO" sz="900" dirty="0" smtClean="0">
                <a:solidFill>
                  <a:schemeClr val="tx1"/>
                </a:solidFill>
                <a:sym typeface="Verdana" pitchFamily="34" charset="0"/>
              </a:rPr>
              <a:t> Art.</a:t>
            </a:r>
          </a:p>
          <a:p>
            <a:pPr marL="57150" algn="just">
              <a:spcBef>
                <a:spcPts val="200"/>
              </a:spcBef>
            </a:pPr>
            <a:r>
              <a:rPr lang="es-CO" sz="900" b="1" dirty="0" err="1" smtClean="0">
                <a:solidFill>
                  <a:schemeClr val="tx1"/>
                </a:solidFill>
                <a:sym typeface="Verdana" pitchFamily="34" charset="0"/>
              </a:rPr>
              <a:t>Elias</a:t>
            </a:r>
            <a:r>
              <a:rPr lang="es-CO" sz="900" b="1" dirty="0" smtClean="0">
                <a:solidFill>
                  <a:schemeClr val="tx1"/>
                </a:solidFill>
                <a:sym typeface="Verdana" pitchFamily="34" charset="0"/>
              </a:rPr>
              <a:t>, </a:t>
            </a:r>
            <a:r>
              <a:rPr lang="es-CO" sz="900" dirty="0" smtClean="0">
                <a:solidFill>
                  <a:schemeClr val="tx1"/>
                </a:solidFill>
                <a:sym typeface="Verdana" pitchFamily="34" charset="0"/>
              </a:rPr>
              <a:t>N. (1998). Estilo kitsch – época kitsch, traducción inédita de </a:t>
            </a:r>
            <a:r>
              <a:rPr lang="es-CO" sz="900" dirty="0" err="1" smtClean="0">
                <a:solidFill>
                  <a:schemeClr val="tx1"/>
                </a:solidFill>
                <a:sym typeface="Verdana" pitchFamily="34" charset="0"/>
              </a:rPr>
              <a:t>Lisímaco</a:t>
            </a:r>
            <a:r>
              <a:rPr lang="es-CO" sz="900" dirty="0" smtClean="0">
                <a:solidFill>
                  <a:schemeClr val="tx1"/>
                </a:solidFill>
                <a:sym typeface="Verdana" pitchFamily="34" charset="0"/>
              </a:rPr>
              <a:t> Parra. París, Bogotá: Universidad Nacional de Colombia.</a:t>
            </a:r>
          </a:p>
          <a:p>
            <a:pPr marL="57150" algn="just"/>
            <a:r>
              <a:rPr lang="en-US" sz="900" dirty="0" smtClean="0"/>
              <a:t>*</a:t>
            </a:r>
            <a:r>
              <a:rPr lang="en-US" sz="900" b="1" dirty="0" smtClean="0"/>
              <a:t>Fiedler, </a:t>
            </a:r>
            <a:r>
              <a:rPr lang="en-US" sz="900" dirty="0" smtClean="0"/>
              <a:t>Jeannine (2006). </a:t>
            </a:r>
            <a:r>
              <a:rPr lang="en-US" sz="900" i="1" dirty="0" smtClean="0"/>
              <a:t>Bauhaus</a:t>
            </a:r>
            <a:r>
              <a:rPr lang="en-US" sz="900" dirty="0" smtClean="0"/>
              <a:t>. Barcelona: </a:t>
            </a:r>
            <a:r>
              <a:rPr lang="en-US" sz="900" dirty="0" err="1" smtClean="0"/>
              <a:t>Kônemann</a:t>
            </a:r>
            <a:r>
              <a:rPr lang="en-US" sz="900" dirty="0" smtClean="0"/>
              <a:t>. pp. 1-7.</a:t>
            </a:r>
          </a:p>
          <a:p>
            <a:pPr marL="57150" algn="just"/>
            <a:r>
              <a:rPr lang="en-US" sz="900" b="1" dirty="0" err="1" smtClean="0"/>
              <a:t>Horta</a:t>
            </a:r>
            <a:r>
              <a:rPr lang="en-US" sz="900" b="1" dirty="0" smtClean="0"/>
              <a:t>, </a:t>
            </a:r>
            <a:r>
              <a:rPr lang="en-US" sz="900" dirty="0" smtClean="0"/>
              <a:t>Aurelio (2012). </a:t>
            </a:r>
            <a:r>
              <a:rPr lang="en-US" sz="900" dirty="0" err="1" smtClean="0"/>
              <a:t>Trazos</a:t>
            </a:r>
            <a:r>
              <a:rPr lang="en-US" sz="900" dirty="0" smtClean="0"/>
              <a:t> </a:t>
            </a:r>
            <a:r>
              <a:rPr lang="en-US" sz="900" dirty="0" err="1" smtClean="0"/>
              <a:t>poéticos</a:t>
            </a:r>
            <a:r>
              <a:rPr lang="en-US" sz="900" dirty="0" smtClean="0"/>
              <a:t> </a:t>
            </a:r>
            <a:r>
              <a:rPr lang="en-US" sz="900" dirty="0" err="1" smtClean="0"/>
              <a:t>sobre</a:t>
            </a:r>
            <a:r>
              <a:rPr lang="en-US" sz="900" dirty="0" smtClean="0"/>
              <a:t> el </a:t>
            </a:r>
            <a:r>
              <a:rPr lang="en-US" sz="900" dirty="0" err="1" smtClean="0"/>
              <a:t>diseño</a:t>
            </a:r>
            <a:r>
              <a:rPr lang="en-US" sz="900" dirty="0" smtClean="0"/>
              <a:t>. </a:t>
            </a:r>
            <a:r>
              <a:rPr lang="en-US" sz="900" dirty="0" err="1" smtClean="0"/>
              <a:t>Manizales;Universidad</a:t>
            </a:r>
            <a:r>
              <a:rPr lang="en-US" sz="900" dirty="0" smtClean="0"/>
              <a:t> de Caldas.</a:t>
            </a:r>
            <a:endParaRPr lang="es-ES" sz="900" dirty="0" smtClean="0"/>
          </a:p>
          <a:p>
            <a:pPr marL="57150" algn="just">
              <a:spcBef>
                <a:spcPts val="200"/>
              </a:spcBef>
            </a:pPr>
            <a:r>
              <a:rPr lang="es-CO" sz="900" b="1" dirty="0" err="1" smtClean="0">
                <a:solidFill>
                  <a:schemeClr val="tx1"/>
                </a:solidFill>
                <a:sym typeface="Verdana" pitchFamily="34" charset="0"/>
              </a:rPr>
              <a:t>Huxtable</a:t>
            </a:r>
            <a:r>
              <a:rPr lang="es-CO" sz="900" b="1" dirty="0" smtClean="0">
                <a:solidFill>
                  <a:schemeClr val="tx1"/>
                </a:solidFill>
                <a:sym typeface="Verdana" pitchFamily="34" charset="0"/>
              </a:rPr>
              <a:t>, </a:t>
            </a:r>
            <a:r>
              <a:rPr lang="es-CO" sz="900" dirty="0" smtClean="0">
                <a:solidFill>
                  <a:schemeClr val="tx1"/>
                </a:solidFill>
                <a:sym typeface="Verdana" pitchFamily="34" charset="0"/>
              </a:rPr>
              <a:t>A. L. (2004). Frank Lloyd Wright. New York : </a:t>
            </a:r>
            <a:r>
              <a:rPr lang="es-CO" sz="900" dirty="0" err="1" smtClean="0">
                <a:solidFill>
                  <a:schemeClr val="tx1"/>
                </a:solidFill>
                <a:sym typeface="Verdana" pitchFamily="34" charset="0"/>
              </a:rPr>
              <a:t>Lipper</a:t>
            </a:r>
            <a:r>
              <a:rPr lang="es-CO" sz="900" dirty="0" smtClean="0">
                <a:solidFill>
                  <a:schemeClr val="tx1"/>
                </a:solidFill>
                <a:sym typeface="Verdana" pitchFamily="34" charset="0"/>
              </a:rPr>
              <a:t>/</a:t>
            </a:r>
            <a:r>
              <a:rPr lang="es-CO" sz="900" dirty="0" err="1" smtClean="0">
                <a:solidFill>
                  <a:schemeClr val="tx1"/>
                </a:solidFill>
                <a:sym typeface="Verdana" pitchFamily="34" charset="0"/>
              </a:rPr>
              <a:t>Viking</a:t>
            </a:r>
            <a:r>
              <a:rPr lang="es-CO" sz="900" dirty="0" smtClean="0">
                <a:solidFill>
                  <a:schemeClr val="tx1"/>
                </a:solidFill>
                <a:sym typeface="Verdana" pitchFamily="34" charset="0"/>
              </a:rPr>
              <a:t>.</a:t>
            </a:r>
          </a:p>
          <a:p>
            <a:pPr marL="57150" algn="just">
              <a:spcBef>
                <a:spcPts val="200"/>
              </a:spcBef>
            </a:pPr>
            <a:r>
              <a:rPr lang="es-CO" sz="900" b="1" dirty="0" smtClean="0"/>
              <a:t>Ledesma</a:t>
            </a:r>
            <a:r>
              <a:rPr lang="es-CO" sz="900" dirty="0" smtClean="0"/>
              <a:t>. M. (2003).</a:t>
            </a:r>
            <a:r>
              <a:rPr lang="es-CO" sz="900" i="1" dirty="0" smtClean="0"/>
              <a:t>El diseño una voz pública</a:t>
            </a:r>
            <a:r>
              <a:rPr lang="es-CO" sz="900" dirty="0" smtClean="0"/>
              <a:t>, Buenos Aires: Argonauta. </a:t>
            </a:r>
            <a:r>
              <a:rPr lang="es-CO" sz="900" dirty="0" err="1" smtClean="0"/>
              <a:t>p.p</a:t>
            </a:r>
            <a:r>
              <a:rPr lang="es-CO" sz="900" dirty="0" smtClean="0"/>
              <a:t> 17-36</a:t>
            </a:r>
            <a:endParaRPr lang="es-CO" sz="900" dirty="0" smtClean="0">
              <a:solidFill>
                <a:schemeClr val="tx1"/>
              </a:solidFill>
              <a:sym typeface="Verdana" pitchFamily="34" charset="0"/>
            </a:endParaRPr>
          </a:p>
          <a:p>
            <a:pPr marL="57150" algn="just">
              <a:spcBef>
                <a:spcPts val="200"/>
              </a:spcBef>
            </a:pPr>
            <a:r>
              <a:rPr lang="es-CO" sz="900" b="1" dirty="0" err="1" smtClean="0">
                <a:solidFill>
                  <a:schemeClr val="tx1"/>
                </a:solidFill>
                <a:sym typeface="Verdana" pitchFamily="34" charset="0"/>
              </a:rPr>
              <a:t>Lindinger</a:t>
            </a:r>
            <a:r>
              <a:rPr lang="es-CO" sz="900" b="1" dirty="0" smtClean="0">
                <a:solidFill>
                  <a:schemeClr val="tx1"/>
                </a:solidFill>
                <a:sym typeface="Verdana" pitchFamily="34" charset="0"/>
              </a:rPr>
              <a:t>, </a:t>
            </a:r>
            <a:r>
              <a:rPr lang="es-CO" sz="900" dirty="0" smtClean="0">
                <a:solidFill>
                  <a:schemeClr val="tx1"/>
                </a:solidFill>
                <a:sym typeface="Verdana" pitchFamily="34" charset="0"/>
              </a:rPr>
              <a:t>H. (1991). </a:t>
            </a:r>
            <a:r>
              <a:rPr lang="es-CO" sz="900" dirty="0" err="1" smtClean="0">
                <a:solidFill>
                  <a:schemeClr val="tx1"/>
                </a:solidFill>
                <a:sym typeface="Verdana" pitchFamily="34" charset="0"/>
              </a:rPr>
              <a:t>Hochschule</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für</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Gestaltung</a:t>
            </a:r>
            <a:r>
              <a:rPr lang="es-CO" sz="900" dirty="0" smtClean="0">
                <a:solidFill>
                  <a:schemeClr val="tx1"/>
                </a:solidFill>
                <a:sym typeface="Verdana" pitchFamily="34" charset="0"/>
              </a:rPr>
              <a:t> Ulm. Cambridge, </a:t>
            </a:r>
            <a:r>
              <a:rPr lang="es-CO" sz="900" dirty="0" err="1" smtClean="0">
                <a:solidFill>
                  <a:schemeClr val="tx1"/>
                </a:solidFill>
                <a:sym typeface="Verdana" pitchFamily="34" charset="0"/>
              </a:rPr>
              <a:t>Mass</a:t>
            </a:r>
            <a:r>
              <a:rPr lang="es-CO" sz="900" dirty="0" smtClean="0">
                <a:solidFill>
                  <a:schemeClr val="tx1"/>
                </a:solidFill>
                <a:sym typeface="Verdana" pitchFamily="34" charset="0"/>
              </a:rPr>
              <a:t>: MIT </a:t>
            </a:r>
            <a:r>
              <a:rPr lang="es-CO" sz="900" dirty="0" err="1" smtClean="0">
                <a:solidFill>
                  <a:schemeClr val="tx1"/>
                </a:solidFill>
                <a:sym typeface="Verdana" pitchFamily="34" charset="0"/>
              </a:rPr>
              <a:t>Press</a:t>
            </a:r>
            <a:r>
              <a:rPr lang="es-CO" sz="900" dirty="0" smtClean="0">
                <a:solidFill>
                  <a:schemeClr val="tx1"/>
                </a:solidFill>
                <a:sym typeface="Verdana" pitchFamily="34" charset="0"/>
              </a:rPr>
              <a:t>.</a:t>
            </a:r>
          </a:p>
          <a:p>
            <a:pPr marL="57150" algn="just">
              <a:spcBef>
                <a:spcPts val="200"/>
              </a:spcBef>
            </a:pPr>
            <a:r>
              <a:rPr lang="es-CO" sz="900" b="1" dirty="0" err="1" smtClean="0">
                <a:solidFill>
                  <a:schemeClr val="tx1"/>
                </a:solidFill>
                <a:sym typeface="Verdana" pitchFamily="34" charset="0"/>
              </a:rPr>
              <a:t>Loewy</a:t>
            </a:r>
            <a:r>
              <a:rPr lang="es-CO" sz="900" dirty="0" smtClean="0">
                <a:solidFill>
                  <a:schemeClr val="tx1"/>
                </a:solidFill>
                <a:sym typeface="Verdana" pitchFamily="34" charset="0"/>
              </a:rPr>
              <a:t>, R. (1979). Industrial </a:t>
            </a:r>
            <a:r>
              <a:rPr lang="es-CO" sz="900" dirty="0" err="1" smtClean="0">
                <a:solidFill>
                  <a:schemeClr val="tx1"/>
                </a:solidFill>
                <a:sym typeface="Verdana" pitchFamily="34" charset="0"/>
              </a:rPr>
              <a:t>design</a:t>
            </a:r>
            <a:r>
              <a:rPr lang="es-CO" sz="900" dirty="0" smtClean="0">
                <a:solidFill>
                  <a:schemeClr val="tx1"/>
                </a:solidFill>
                <a:sym typeface="Verdana" pitchFamily="34" charset="0"/>
              </a:rPr>
              <a:t>. Woodstock, New York : </a:t>
            </a:r>
            <a:r>
              <a:rPr lang="es-CO" sz="900" dirty="0" err="1" smtClean="0">
                <a:solidFill>
                  <a:schemeClr val="tx1"/>
                </a:solidFill>
                <a:sym typeface="Verdana" pitchFamily="34" charset="0"/>
              </a:rPr>
              <a:t>Overlook</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Press</a:t>
            </a:r>
            <a:r>
              <a:rPr lang="es-CO" sz="900" dirty="0" smtClean="0">
                <a:solidFill>
                  <a:schemeClr val="tx1"/>
                </a:solidFill>
                <a:sym typeface="Verdana" pitchFamily="34" charset="0"/>
              </a:rPr>
              <a:t>.</a:t>
            </a:r>
          </a:p>
          <a:p>
            <a:pPr marL="57150" algn="just">
              <a:spcBef>
                <a:spcPts val="200"/>
              </a:spcBef>
            </a:pPr>
            <a:r>
              <a:rPr lang="es-ES" sz="900" b="1" dirty="0" err="1" smtClean="0"/>
              <a:t>Lyotard</a:t>
            </a:r>
            <a:r>
              <a:rPr lang="es-ES" sz="900" b="1" dirty="0" smtClean="0"/>
              <a:t>, </a:t>
            </a:r>
            <a:r>
              <a:rPr lang="es-ES" sz="900" dirty="0" smtClean="0"/>
              <a:t>Jean François. </a:t>
            </a:r>
            <a:r>
              <a:rPr lang="es-CO" sz="900" i="1" dirty="0" smtClean="0"/>
              <a:t>La condición posmoderna: Informe sobre el saber</a:t>
            </a:r>
            <a:r>
              <a:rPr lang="es-CO" sz="900" dirty="0" smtClean="0"/>
              <a:t>. Madrid: Cátedra,</a:t>
            </a:r>
            <a:r>
              <a:rPr lang="es-ES" sz="900" dirty="0" smtClean="0"/>
              <a:t> 1989.</a:t>
            </a:r>
          </a:p>
          <a:p>
            <a:pPr marL="57150" algn="just">
              <a:spcBef>
                <a:spcPts val="200"/>
              </a:spcBef>
            </a:pPr>
            <a:r>
              <a:rPr lang="es-ES" sz="900" b="1" dirty="0" smtClean="0">
                <a:solidFill>
                  <a:schemeClr val="tx1"/>
                </a:solidFill>
                <a:sym typeface="Verdana" pitchFamily="34" charset="0"/>
              </a:rPr>
              <a:t>Peña</a:t>
            </a:r>
            <a:r>
              <a:rPr lang="es-ES" sz="900" dirty="0" smtClean="0">
                <a:solidFill>
                  <a:schemeClr val="tx1"/>
                </a:solidFill>
                <a:sym typeface="Verdana" pitchFamily="34" charset="0"/>
              </a:rPr>
              <a:t>, César (2009). Proyecto Libre: Entre el arte y el diseño. Bogotá: Universidad de Los Andes</a:t>
            </a:r>
            <a:endParaRPr lang="es-CO" sz="900" dirty="0" smtClean="0">
              <a:solidFill>
                <a:schemeClr val="tx1"/>
              </a:solidFill>
              <a:sym typeface="Verdana" pitchFamily="34" charset="0"/>
            </a:endParaRPr>
          </a:p>
          <a:p>
            <a:pPr marL="57150" algn="just">
              <a:spcBef>
                <a:spcPts val="200"/>
              </a:spcBef>
            </a:pPr>
            <a:r>
              <a:rPr lang="es-CO" sz="900" b="1" dirty="0" err="1" smtClean="0">
                <a:solidFill>
                  <a:schemeClr val="tx1"/>
                </a:solidFill>
                <a:sym typeface="Verdana" pitchFamily="34" charset="0"/>
              </a:rPr>
              <a:t>Raizman</a:t>
            </a:r>
            <a:r>
              <a:rPr lang="es-CO" sz="900" b="1" dirty="0" smtClean="0">
                <a:solidFill>
                  <a:schemeClr val="tx1"/>
                </a:solidFill>
                <a:sym typeface="Verdana" pitchFamily="34" charset="0"/>
              </a:rPr>
              <a:t>, </a:t>
            </a:r>
            <a:r>
              <a:rPr lang="es-CO" sz="900" dirty="0" smtClean="0">
                <a:solidFill>
                  <a:schemeClr val="tx1"/>
                </a:solidFill>
                <a:sym typeface="Verdana" pitchFamily="34" charset="0"/>
              </a:rPr>
              <a:t>D. (2004). A </a:t>
            </a:r>
            <a:r>
              <a:rPr lang="es-CO" sz="900" dirty="0" err="1" smtClean="0">
                <a:solidFill>
                  <a:schemeClr val="tx1"/>
                </a:solidFill>
                <a:sym typeface="Verdana" pitchFamily="34" charset="0"/>
              </a:rPr>
              <a:t>History</a:t>
            </a:r>
            <a:r>
              <a:rPr lang="es-CO" sz="900" dirty="0" smtClean="0">
                <a:solidFill>
                  <a:schemeClr val="tx1"/>
                </a:solidFill>
                <a:sym typeface="Verdana" pitchFamily="34" charset="0"/>
              </a:rPr>
              <a:t> of </a:t>
            </a:r>
            <a:r>
              <a:rPr lang="es-CO" sz="900" dirty="0" err="1" smtClean="0">
                <a:solidFill>
                  <a:schemeClr val="tx1"/>
                </a:solidFill>
                <a:sym typeface="Verdana" pitchFamily="34" charset="0"/>
              </a:rPr>
              <a:t>Modern</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Design</a:t>
            </a:r>
            <a:r>
              <a:rPr lang="es-CO" sz="900" dirty="0" smtClean="0">
                <a:solidFill>
                  <a:schemeClr val="tx1"/>
                </a:solidFill>
                <a:sym typeface="Verdana" pitchFamily="34" charset="0"/>
              </a:rPr>
              <a:t>. London: </a:t>
            </a:r>
            <a:r>
              <a:rPr lang="es-CO" sz="900" dirty="0" err="1" smtClean="0">
                <a:solidFill>
                  <a:schemeClr val="tx1"/>
                </a:solidFill>
                <a:sym typeface="Verdana" pitchFamily="34" charset="0"/>
              </a:rPr>
              <a:t>Laurence</a:t>
            </a:r>
            <a:r>
              <a:rPr lang="es-CO" sz="900" dirty="0" smtClean="0">
                <a:solidFill>
                  <a:schemeClr val="tx1"/>
                </a:solidFill>
                <a:sym typeface="Verdana" pitchFamily="34" charset="0"/>
              </a:rPr>
              <a:t> King Publishing .</a:t>
            </a:r>
          </a:p>
          <a:p>
            <a:pPr marL="57150" algn="just">
              <a:spcBef>
                <a:spcPts val="200"/>
              </a:spcBef>
            </a:pPr>
            <a:r>
              <a:rPr lang="es-CO" sz="900" b="1" dirty="0" err="1" smtClean="0">
                <a:solidFill>
                  <a:schemeClr val="tx1"/>
                </a:solidFill>
                <a:sym typeface="Verdana" pitchFamily="34" charset="0"/>
              </a:rPr>
              <a:t>Whiteley</a:t>
            </a:r>
            <a:r>
              <a:rPr lang="es-CO" sz="900" b="1" dirty="0" smtClean="0">
                <a:solidFill>
                  <a:schemeClr val="tx1"/>
                </a:solidFill>
                <a:sym typeface="Verdana" pitchFamily="34" charset="0"/>
              </a:rPr>
              <a:t>, </a:t>
            </a:r>
            <a:r>
              <a:rPr lang="es-CO" sz="900" dirty="0" smtClean="0">
                <a:solidFill>
                  <a:schemeClr val="tx1"/>
                </a:solidFill>
                <a:sym typeface="Verdana" pitchFamily="34" charset="0"/>
              </a:rPr>
              <a:t>N. (1985). Pop, </a:t>
            </a:r>
            <a:r>
              <a:rPr lang="es-CO" sz="900" dirty="0" err="1" smtClean="0">
                <a:solidFill>
                  <a:schemeClr val="tx1"/>
                </a:solidFill>
                <a:sym typeface="Verdana" pitchFamily="34" charset="0"/>
              </a:rPr>
              <a:t>Consumerism</a:t>
            </a:r>
            <a:r>
              <a:rPr lang="es-CO" sz="900" dirty="0" smtClean="0">
                <a:solidFill>
                  <a:schemeClr val="tx1"/>
                </a:solidFill>
                <a:sym typeface="Verdana" pitchFamily="34" charset="0"/>
              </a:rPr>
              <a:t>, and </a:t>
            </a:r>
            <a:r>
              <a:rPr lang="es-CO" sz="900" dirty="0" err="1" smtClean="0">
                <a:solidFill>
                  <a:schemeClr val="tx1"/>
                </a:solidFill>
                <a:sym typeface="Verdana" pitchFamily="34" charset="0"/>
              </a:rPr>
              <a:t>the</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Design</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Shift</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Design</a:t>
            </a:r>
            <a:r>
              <a:rPr lang="es-CO" sz="900" dirty="0" smtClean="0">
                <a:solidFill>
                  <a:schemeClr val="tx1"/>
                </a:solidFill>
                <a:sym typeface="Verdana" pitchFamily="34" charset="0"/>
              </a:rPr>
              <a:t> </a:t>
            </a:r>
            <a:r>
              <a:rPr lang="es-CO" sz="900" dirty="0" err="1" smtClean="0">
                <a:solidFill>
                  <a:schemeClr val="tx1"/>
                </a:solidFill>
                <a:sym typeface="Verdana" pitchFamily="34" charset="0"/>
              </a:rPr>
              <a:t>Issues</a:t>
            </a:r>
            <a:r>
              <a:rPr lang="es-CO" sz="900" dirty="0" smtClean="0">
                <a:solidFill>
                  <a:schemeClr val="tx1"/>
                </a:solidFill>
                <a:sym typeface="Verdana" pitchFamily="34" charset="0"/>
              </a:rPr>
              <a:t> , 2 (2), 31-45.</a:t>
            </a:r>
          </a:p>
          <a:p>
            <a:pPr marL="57150" algn="just">
              <a:spcBef>
                <a:spcPts val="200"/>
              </a:spcBef>
            </a:pPr>
            <a:endParaRPr lang="es-CO" sz="1000" dirty="0" smtClean="0">
              <a:latin typeface="Calibri" pitchFamily="34" charset="0"/>
              <a:sym typeface="Verdana" pitchFamily="34" charset="0"/>
            </a:endParaRPr>
          </a:p>
          <a:p>
            <a:pPr marL="57150" algn="just">
              <a:lnSpc>
                <a:spcPct val="130000"/>
              </a:lnSpc>
              <a:spcBef>
                <a:spcPts val="200"/>
              </a:spcBef>
            </a:pPr>
            <a:endParaRPr lang="es-CO" sz="1000" dirty="0" smtClean="0">
              <a:solidFill>
                <a:schemeClr val="tx1"/>
              </a:solidFill>
              <a:latin typeface="Calibri" pitchFamily="34" charset="0"/>
              <a:sym typeface="Verdana" pitchFamily="34" charset="0"/>
            </a:endParaRPr>
          </a:p>
          <a:p>
            <a:pPr marL="57150" algn="just">
              <a:lnSpc>
                <a:spcPct val="130000"/>
              </a:lnSpc>
              <a:spcBef>
                <a:spcPts val="200"/>
              </a:spcBef>
            </a:pPr>
            <a:endParaRPr lang="en-US" sz="1000" dirty="0" smtClean="0">
              <a:solidFill>
                <a:srgbClr val="323431"/>
              </a:solidFill>
              <a:latin typeface="Calibri" pitchFamily="34" charset="0"/>
              <a:sym typeface="Verdana" pitchFamily="34" charset="0"/>
            </a:endParaRPr>
          </a:p>
          <a:p>
            <a:pPr marL="39688" algn="just" defTabSz="642938">
              <a:lnSpc>
                <a:spcPct val="130000"/>
              </a:lnSpc>
              <a:spcBef>
                <a:spcPts val="138"/>
              </a:spcBef>
            </a:pPr>
            <a:endParaRPr lang="es-ES" sz="1000" dirty="0" smtClean="0">
              <a:solidFill>
                <a:srgbClr val="323431"/>
              </a:solidFill>
              <a:latin typeface="Calibri" pitchFamily="34" charset="0"/>
              <a:sym typeface="Verdana" charset="0"/>
            </a:endParaRPr>
          </a:p>
          <a:p>
            <a:pPr marL="39688" algn="just" defTabSz="642938">
              <a:lnSpc>
                <a:spcPct val="130000"/>
              </a:lnSpc>
              <a:spcBef>
                <a:spcPts val="138"/>
              </a:spcBef>
            </a:pPr>
            <a:endParaRPr lang="es-ES" sz="1000" dirty="0" smtClean="0">
              <a:solidFill>
                <a:srgbClr val="323431"/>
              </a:solidFill>
              <a:latin typeface="Calibri" pitchFamily="34" charset="0"/>
              <a:sym typeface="Verdana" charset="0"/>
            </a:endParaRPr>
          </a:p>
          <a:p>
            <a:pPr marL="39688" algn="just" defTabSz="642938">
              <a:lnSpc>
                <a:spcPct val="130000"/>
              </a:lnSpc>
              <a:spcBef>
                <a:spcPts val="138"/>
              </a:spcBef>
            </a:pPr>
            <a:endParaRPr lang="en-US" sz="1000" b="1" dirty="0">
              <a:solidFill>
                <a:schemeClr val="tx1"/>
              </a:solidFill>
              <a:latin typeface="Calibri" pitchFamily="34" charset="0"/>
              <a:sym typeface="Verdana" charset="0"/>
            </a:endParaRPr>
          </a:p>
          <a:p>
            <a:pPr marL="39688" algn="just" defTabSz="642938">
              <a:lnSpc>
                <a:spcPct val="130000"/>
              </a:lnSpc>
              <a:spcBef>
                <a:spcPts val="138"/>
              </a:spcBef>
            </a:pPr>
            <a:endParaRPr lang="en-US" sz="1000" dirty="0">
              <a:solidFill>
                <a:schemeClr val="tx1"/>
              </a:solidFill>
              <a:latin typeface="Calibri" pitchFamily="34" charset="0"/>
              <a:sym typeface="Verdan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4778</TotalTime>
  <Words>1524</Words>
  <Application>Microsoft Office PowerPoint</Application>
  <PresentationFormat>Presentación en pantalla (4:3)</PresentationFormat>
  <Paragraphs>248</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Historia Diseño</dc:title>
  <dc:creator>TaniaMaya</dc:creator>
  <cp:lastModifiedBy>Juan Carlos Delgadillo Beltran </cp:lastModifiedBy>
  <cp:revision>339</cp:revision>
  <dcterms:created xsi:type="dcterms:W3CDTF">2011-01-14T14:12:48Z</dcterms:created>
  <dcterms:modified xsi:type="dcterms:W3CDTF">2013-03-13T16:41:23Z</dcterms:modified>
</cp:coreProperties>
</file>