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handoutMasterIdLst>
    <p:handoutMasterId r:id="rId21"/>
  </p:handoutMasterIdLst>
  <p:sldIdLst>
    <p:sldId id="256" r:id="rId2"/>
    <p:sldId id="257" r:id="rId3"/>
    <p:sldId id="260" r:id="rId4"/>
    <p:sldId id="261" r:id="rId5"/>
    <p:sldId id="258" r:id="rId6"/>
    <p:sldId id="263" r:id="rId7"/>
    <p:sldId id="259" r:id="rId8"/>
    <p:sldId id="262" r:id="rId9"/>
    <p:sldId id="266" r:id="rId10"/>
    <p:sldId id="267" r:id="rId11"/>
    <p:sldId id="269" r:id="rId12"/>
    <p:sldId id="265" r:id="rId13"/>
    <p:sldId id="268" r:id="rId14"/>
    <p:sldId id="264" r:id="rId15"/>
    <p:sldId id="275" r:id="rId16"/>
    <p:sldId id="273" r:id="rId17"/>
    <p:sldId id="274" r:id="rId18"/>
    <p:sldId id="270" r:id="rId19"/>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F81BD"/>
    <a:srgbClr val="A6A6A6"/>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5475" autoAdjust="0"/>
  </p:normalViewPr>
  <p:slideViewPr>
    <p:cSldViewPr>
      <p:cViewPr>
        <p:scale>
          <a:sx n="50" d="100"/>
          <a:sy n="50" d="100"/>
        </p:scale>
        <p:origin x="-1650" y="-119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2 Marcador de fecha"/>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9DEBAE6C-5E54-4B78-BE02-06907E5EB79B}" type="datetimeFigureOut">
              <a:rPr lang="en-US" smtClean="0"/>
              <a:t>10/6/2009</a:t>
            </a:fld>
            <a:endParaRPr lang="en-US"/>
          </a:p>
        </p:txBody>
      </p:sp>
      <p:sp>
        <p:nvSpPr>
          <p:cNvPr id="4" name="3 Marcador de pie de página"/>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4 Marcador de número de diapositiva"/>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BD703EB2-7114-4CF0-A6C3-C2D9689D66C0}" type="slidenum">
              <a:rPr lang="en-US" smtClean="0"/>
              <a:t>‹Nº›</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S"/>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02E75BC-C659-47A3-B460-3C92F579B24F}" type="datetimeFigureOut">
              <a:rPr lang="es-ES" smtClean="0"/>
              <a:pPr/>
              <a:t>06/10/2009</a:t>
            </a:fld>
            <a:endParaRPr lang="es-ES"/>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ES"/>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ES"/>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CBE2A08-4A95-4A42-BBBE-AA6212EBFA91}" type="slidenum">
              <a:rPr lang="es-ES" smtClean="0"/>
              <a:pPr/>
              <a:t>‹Nº›</a:t>
            </a:fld>
            <a:endParaRPr lang="es-E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es.wikipedia.org/w/index.php?title=Actor_(derecho)&amp;action=edit&amp;section=3" TargetMode="External"/><Relationship Id="rId2" Type="http://schemas.openxmlformats.org/officeDocument/2006/relationships/slide" Target="../slides/slide1.xml"/><Relationship Id="rId1" Type="http://schemas.openxmlformats.org/officeDocument/2006/relationships/notesMaster" Target="../notesMasters/notesMaster1.xml"/><Relationship Id="rId4" Type="http://schemas.openxmlformats.org/officeDocument/2006/relationships/hyperlink" Target="http://es.wikipedia.org/wiki/Cultura" TargetMode="Externa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r>
              <a:rPr lang="es-ES" b="1" dirty="0" smtClean="0"/>
              <a:t>Metas u objetivos </a:t>
            </a:r>
            <a:r>
              <a:rPr lang="es-ES" b="0" dirty="0" smtClean="0"/>
              <a:t>[</a:t>
            </a:r>
            <a:r>
              <a:rPr lang="es-ES" b="0" dirty="0" smtClean="0">
                <a:hlinkClick r:id="rId3" tooltip="Editar sección: Metas u objetivos"/>
              </a:rPr>
              <a:t>editar</a:t>
            </a:r>
            <a:r>
              <a:rPr lang="es-ES" b="0" dirty="0" smtClean="0"/>
              <a:t>]</a:t>
            </a:r>
            <a:endParaRPr lang="es-ES" b="1" dirty="0" smtClean="0"/>
          </a:p>
          <a:p>
            <a:r>
              <a:rPr lang="es-ES" dirty="0" smtClean="0"/>
              <a:t>Pueden ser de 3 tipos:</a:t>
            </a:r>
          </a:p>
          <a:p>
            <a:r>
              <a:rPr lang="es-ES" b="1" dirty="0" smtClean="0"/>
              <a:t>Ideales:</a:t>
            </a:r>
            <a:r>
              <a:rPr lang="es-ES" dirty="0" smtClean="0"/>
              <a:t> bienes intangibles, sin una representación física. Compensaciones, autorizaciones, relaciones, </a:t>
            </a:r>
            <a:r>
              <a:rPr lang="es-ES" dirty="0" err="1" smtClean="0"/>
              <a:t>etc</a:t>
            </a:r>
            <a:r>
              <a:rPr lang="es-ES" dirty="0" smtClean="0"/>
              <a:t>; son ejemplos de bienes ideales </a:t>
            </a:r>
          </a:p>
          <a:p>
            <a:r>
              <a:rPr lang="es-ES" b="1" dirty="0" smtClean="0"/>
              <a:t>Naturales:</a:t>
            </a:r>
            <a:r>
              <a:rPr lang="es-ES" dirty="0" smtClean="0"/>
              <a:t> aquello que existe físicamente: un objeto, un bien inmueble, un documento, etc. </a:t>
            </a:r>
            <a:r>
              <a:rPr lang="es-ES" i="1" dirty="0" smtClean="0"/>
              <a:t>Natural</a:t>
            </a:r>
            <a:r>
              <a:rPr lang="es-ES" dirty="0" smtClean="0"/>
              <a:t> no significa en este contexto lo opuesto de </a:t>
            </a:r>
            <a:r>
              <a:rPr lang="es-ES" i="1" dirty="0" smtClean="0"/>
              <a:t>artificial</a:t>
            </a:r>
            <a:r>
              <a:rPr lang="es-ES" dirty="0" smtClean="0"/>
              <a:t>, sino lo opuesto de </a:t>
            </a:r>
            <a:r>
              <a:rPr lang="es-ES" i="1" dirty="0" smtClean="0"/>
              <a:t>ideal</a:t>
            </a:r>
            <a:r>
              <a:rPr lang="es-ES" dirty="0" smtClean="0"/>
              <a:t>. </a:t>
            </a:r>
          </a:p>
          <a:p>
            <a:r>
              <a:rPr lang="es-ES" b="1" dirty="0" smtClean="0"/>
              <a:t>Culturales:</a:t>
            </a:r>
            <a:r>
              <a:rPr lang="es-ES" dirty="0" smtClean="0"/>
              <a:t> son objetos cuyo valor no es intrínseco al objeto en cuestión sino que depende de quién lo considera. Si bien incluye a los bienes de valor </a:t>
            </a:r>
            <a:r>
              <a:rPr lang="es-ES" dirty="0" smtClean="0">
                <a:hlinkClick r:id="rId4" tooltip="Cultura"/>
              </a:rPr>
              <a:t>cultural</a:t>
            </a:r>
            <a:r>
              <a:rPr lang="es-ES" dirty="0" smtClean="0"/>
              <a:t>, no se limita a ellos. Obtener un bien de valor familiar, por ejemplo, puede considerarse una meta cultural. </a:t>
            </a:r>
            <a:endParaRPr lang="es-ES" dirty="0"/>
          </a:p>
        </p:txBody>
      </p:sp>
      <p:sp>
        <p:nvSpPr>
          <p:cNvPr id="4" name="3 Marcador de número de diapositiva"/>
          <p:cNvSpPr>
            <a:spLocks noGrp="1"/>
          </p:cNvSpPr>
          <p:nvPr>
            <p:ph type="sldNum" sz="quarter" idx="10"/>
          </p:nvPr>
        </p:nvSpPr>
        <p:spPr/>
        <p:txBody>
          <a:bodyPr/>
          <a:lstStyle/>
          <a:p>
            <a:fld id="{2CBE2A08-4A95-4A42-BBBE-AA6212EBFA91}" type="slidenum">
              <a:rPr lang="es-ES" smtClean="0"/>
              <a:pPr/>
              <a:t>1</a:t>
            </a:fld>
            <a:endParaRPr lang="es-E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 sz="1200" kern="1200" dirty="0" smtClean="0">
                <a:solidFill>
                  <a:schemeClr val="tx1"/>
                </a:solidFill>
                <a:latin typeface="+mn-lt"/>
                <a:ea typeface="+mn-ea"/>
                <a:cs typeface="+mn-cs"/>
              </a:rPr>
              <a:t>La identidad y los proyectos desempeñan un papel decisivo en la utilización diferencial de tales recursos. Ahora bien, tanto la identidad como los proyectos son construidos por el actor (en interacción con otros actores) y esta construcción, que se inscribe frecuentemente en el ámbito de las representaciones, genera a su vez, diferentes prácticas en la medida en que el actor puede manipular las relaciones de poder en su beneficio. Recordemos la frase de </a:t>
            </a:r>
            <a:r>
              <a:rPr lang="es-ES" sz="1200" kern="1200" dirty="0" err="1" smtClean="0">
                <a:solidFill>
                  <a:schemeClr val="tx1"/>
                </a:solidFill>
                <a:latin typeface="+mn-lt"/>
                <a:ea typeface="+mn-ea"/>
                <a:cs typeface="+mn-cs"/>
              </a:rPr>
              <a:t>Bourdieu</a:t>
            </a:r>
            <a:r>
              <a:rPr lang="es-ES" sz="1200" kern="1200" dirty="0" smtClean="0">
                <a:solidFill>
                  <a:schemeClr val="tx1"/>
                </a:solidFill>
                <a:latin typeface="+mn-lt"/>
                <a:ea typeface="+mn-ea"/>
                <a:cs typeface="+mn-cs"/>
              </a:rPr>
              <a:t>: “el mundo social es también la representación y voluntad, y existir socialmente equivale también a ser percibido, y por cierto a ser percibido como distinto”.</a:t>
            </a:r>
          </a:p>
          <a:p>
            <a:endParaRPr lang="es-ES" dirty="0"/>
          </a:p>
        </p:txBody>
      </p:sp>
      <p:sp>
        <p:nvSpPr>
          <p:cNvPr id="4" name="3 Marcador de número de diapositiva"/>
          <p:cNvSpPr>
            <a:spLocks noGrp="1"/>
          </p:cNvSpPr>
          <p:nvPr>
            <p:ph type="sldNum" sz="quarter" idx="10"/>
          </p:nvPr>
        </p:nvSpPr>
        <p:spPr/>
        <p:txBody>
          <a:bodyPr/>
          <a:lstStyle/>
          <a:p>
            <a:fld id="{2CBE2A08-4A95-4A42-BBBE-AA6212EBFA91}" type="slidenum">
              <a:rPr lang="es-ES" smtClean="0"/>
              <a:pPr/>
              <a:t>3</a:t>
            </a:fld>
            <a:endParaRPr lang="es-E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pPr marL="0" marR="0" indent="0" algn="just" defTabSz="914400" rtl="0" eaLnBrk="1" fontAlgn="auto" latinLnBrk="0" hangingPunct="1">
              <a:lnSpc>
                <a:spcPct val="100000"/>
              </a:lnSpc>
              <a:spcBef>
                <a:spcPct val="0"/>
              </a:spcBef>
              <a:spcAft>
                <a:spcPts val="0"/>
              </a:spcAft>
              <a:buClrTx/>
              <a:buSzTx/>
              <a:buFontTx/>
              <a:buNone/>
              <a:tabLst/>
              <a:defRPr/>
            </a:pPr>
            <a:r>
              <a:rPr lang="es-ES" sz="1200" kern="1200" dirty="0" smtClean="0">
                <a:solidFill>
                  <a:schemeClr val="tx1"/>
                </a:solidFill>
                <a:latin typeface="+mn-lt"/>
                <a:ea typeface="+mn-ea"/>
                <a:cs typeface="+mn-cs"/>
              </a:rPr>
              <a:t>La identidad y los proyectos desempeñan un papel decisivo en la utilización diferencial de tales recursos. Ahora bien, tanto la identidad como los proyectos son construidos por el actor (en interacción con otros actores) y esta construcción, que se inscribe frecuentemente en el ámbito de las representaciones, genera a su vez, diferentes prácticas en la medida en que el actor puede manipular las relaciones de poder en su beneficio. Recordemos la frase de </a:t>
            </a:r>
            <a:r>
              <a:rPr lang="es-ES" sz="1200" kern="1200" dirty="0" err="1" smtClean="0">
                <a:solidFill>
                  <a:schemeClr val="tx1"/>
                </a:solidFill>
                <a:latin typeface="+mn-lt"/>
                <a:ea typeface="+mn-ea"/>
                <a:cs typeface="+mn-cs"/>
              </a:rPr>
              <a:t>Bourdieu</a:t>
            </a:r>
            <a:r>
              <a:rPr lang="es-ES" sz="1200" kern="1200" dirty="0" smtClean="0">
                <a:solidFill>
                  <a:schemeClr val="tx1"/>
                </a:solidFill>
                <a:latin typeface="+mn-lt"/>
                <a:ea typeface="+mn-ea"/>
                <a:cs typeface="+mn-cs"/>
              </a:rPr>
              <a:t>: “el mundo social es también la representación y voluntad, y existir socialmente equivale también a ser percibido, y por cierto a ser percibido como distinto”.</a:t>
            </a:r>
          </a:p>
          <a:p>
            <a:pPr marL="0" marR="0" indent="0" algn="just" defTabSz="914400" rtl="0" eaLnBrk="1" fontAlgn="auto" latinLnBrk="0" hangingPunct="1">
              <a:lnSpc>
                <a:spcPct val="100000"/>
              </a:lnSpc>
              <a:spcBef>
                <a:spcPct val="0"/>
              </a:spcBef>
              <a:spcAft>
                <a:spcPts val="0"/>
              </a:spcAft>
              <a:buClrTx/>
              <a:buSzTx/>
              <a:buFontTx/>
              <a:buNone/>
              <a:tabLst/>
              <a:defRPr/>
            </a:pPr>
            <a:endParaRPr lang="es-ES" sz="1200" kern="1200" dirty="0" smtClean="0">
              <a:solidFill>
                <a:schemeClr val="tx1"/>
              </a:solidFill>
              <a:latin typeface="+mn-lt"/>
              <a:ea typeface="+mn-ea"/>
              <a:cs typeface="+mn-cs"/>
            </a:endParaRPr>
          </a:p>
          <a:p>
            <a:pPr algn="just">
              <a:spcBef>
                <a:spcPct val="0"/>
              </a:spcBef>
            </a:pPr>
            <a:endParaRPr lang="es-ES" sz="1200" kern="1200" dirty="0" smtClean="0">
              <a:solidFill>
                <a:schemeClr val="tx1"/>
              </a:solidFill>
              <a:latin typeface="+mn-lt"/>
              <a:ea typeface="+mn-ea"/>
              <a:cs typeface="+mn-cs"/>
            </a:endParaRPr>
          </a:p>
          <a:p>
            <a:endParaRPr lang="es-ES" dirty="0"/>
          </a:p>
        </p:txBody>
      </p:sp>
      <p:sp>
        <p:nvSpPr>
          <p:cNvPr id="4" name="3 Marcador de número de diapositiva"/>
          <p:cNvSpPr>
            <a:spLocks noGrp="1"/>
          </p:cNvSpPr>
          <p:nvPr>
            <p:ph type="sldNum" sz="quarter" idx="10"/>
          </p:nvPr>
        </p:nvSpPr>
        <p:spPr/>
        <p:txBody>
          <a:bodyPr/>
          <a:lstStyle/>
          <a:p>
            <a:fld id="{2CBE2A08-4A95-4A42-BBBE-AA6212EBFA91}" type="slidenum">
              <a:rPr lang="es-ES" smtClean="0"/>
              <a:pPr/>
              <a:t>4</a:t>
            </a:fld>
            <a:endParaRPr lang="es-E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pPr algn="just">
              <a:spcBef>
                <a:spcPct val="0"/>
              </a:spcBef>
            </a:pPr>
            <a:endParaRPr lang="es-ES" sz="1200" kern="1200" dirty="0" smtClean="0">
              <a:solidFill>
                <a:schemeClr val="tx1"/>
              </a:solidFill>
              <a:latin typeface="+mn-lt"/>
              <a:ea typeface="+mn-ea"/>
              <a:cs typeface="+mn-cs"/>
            </a:endParaRPr>
          </a:p>
        </p:txBody>
      </p:sp>
      <p:sp>
        <p:nvSpPr>
          <p:cNvPr id="4" name="3 Marcador de número de diapositiva"/>
          <p:cNvSpPr>
            <a:spLocks noGrp="1"/>
          </p:cNvSpPr>
          <p:nvPr>
            <p:ph type="sldNum" sz="quarter" idx="10"/>
          </p:nvPr>
        </p:nvSpPr>
        <p:spPr/>
        <p:txBody>
          <a:bodyPr/>
          <a:lstStyle/>
          <a:p>
            <a:fld id="{2CBE2A08-4A95-4A42-BBBE-AA6212EBFA91}" type="slidenum">
              <a:rPr lang="es-ES" smtClean="0"/>
              <a:pPr/>
              <a:t>5</a:t>
            </a:fld>
            <a:endParaRPr lang="es-E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pPr algn="just">
              <a:spcBef>
                <a:spcPct val="0"/>
              </a:spcBef>
            </a:pPr>
            <a:r>
              <a:rPr lang="es-ES" sz="1200" b="1" dirty="0" smtClean="0">
                <a:solidFill>
                  <a:schemeClr val="tx1">
                    <a:lumMod val="50000"/>
                    <a:lumOff val="50000"/>
                  </a:schemeClr>
                </a:solidFill>
              </a:rPr>
              <a:t>TEORÍA DEL SUJETO</a:t>
            </a:r>
          </a:p>
          <a:p>
            <a:pPr algn="just">
              <a:spcBef>
                <a:spcPct val="0"/>
              </a:spcBef>
            </a:pPr>
            <a:r>
              <a:rPr lang="es-ES" sz="1200" dirty="0" smtClean="0"/>
              <a:t>Se explica desde las fuerzas psicológicas inherentes al individuo</a:t>
            </a:r>
          </a:p>
          <a:p>
            <a:pPr algn="just">
              <a:spcBef>
                <a:spcPct val="0"/>
              </a:spcBef>
            </a:pPr>
            <a:endParaRPr lang="es-CO" sz="1200" kern="1200" dirty="0" smtClean="0">
              <a:solidFill>
                <a:schemeClr val="tx1"/>
              </a:solidFill>
              <a:latin typeface="+mn-lt"/>
              <a:ea typeface="+mn-ea"/>
              <a:cs typeface="+mn-cs"/>
            </a:endParaRPr>
          </a:p>
          <a:p>
            <a:pPr marL="0" marR="0" indent="0" algn="just" defTabSz="914400" rtl="0" eaLnBrk="1" fontAlgn="auto" latinLnBrk="0" hangingPunct="1">
              <a:lnSpc>
                <a:spcPct val="100000"/>
              </a:lnSpc>
              <a:spcBef>
                <a:spcPct val="0"/>
              </a:spcBef>
              <a:spcAft>
                <a:spcPts val="0"/>
              </a:spcAft>
              <a:buClrTx/>
              <a:buSzTx/>
              <a:buFontTx/>
              <a:buNone/>
              <a:tabLst/>
              <a:defRPr/>
            </a:pPr>
            <a:r>
              <a:rPr lang="es-ES" sz="1200" b="1" kern="1200" dirty="0" smtClean="0">
                <a:solidFill>
                  <a:schemeClr val="tx1"/>
                </a:solidFill>
                <a:latin typeface="+mn-lt"/>
                <a:ea typeface="+mn-ea"/>
                <a:cs typeface="+mn-cs"/>
              </a:rPr>
              <a:t>LA TEORÍA DEL AGENTE </a:t>
            </a:r>
          </a:p>
          <a:p>
            <a:pPr marL="0" marR="0" indent="0" algn="just" defTabSz="914400" rtl="0" eaLnBrk="1" fontAlgn="auto" latinLnBrk="0" hangingPunct="1">
              <a:lnSpc>
                <a:spcPct val="100000"/>
              </a:lnSpc>
              <a:spcBef>
                <a:spcPct val="0"/>
              </a:spcBef>
              <a:spcAft>
                <a:spcPts val="0"/>
              </a:spcAft>
              <a:buClrTx/>
              <a:buSzTx/>
              <a:buFontTx/>
              <a:buNone/>
              <a:tabLst/>
              <a:defRPr/>
            </a:pPr>
            <a:r>
              <a:rPr lang="es-ES" sz="1200" kern="1200" dirty="0" smtClean="0">
                <a:solidFill>
                  <a:schemeClr val="tx1"/>
                </a:solidFill>
                <a:latin typeface="+mn-lt"/>
                <a:ea typeface="+mn-ea"/>
                <a:cs typeface="+mn-cs"/>
              </a:rPr>
              <a:t>Esta manera de ver las cosas puede encontrarse en el marxismo mecanicista y en el </a:t>
            </a:r>
            <a:r>
              <a:rPr lang="es-ES" sz="1200" kern="1200" dirty="0" err="1" smtClean="0">
                <a:solidFill>
                  <a:schemeClr val="tx1"/>
                </a:solidFill>
                <a:latin typeface="+mn-lt"/>
                <a:ea typeface="+mn-ea"/>
                <a:cs typeface="+mn-cs"/>
              </a:rPr>
              <a:t>sistemismo</a:t>
            </a:r>
            <a:r>
              <a:rPr lang="es-ES" sz="1200" kern="1200" dirty="0" smtClean="0">
                <a:solidFill>
                  <a:schemeClr val="tx1"/>
                </a:solidFill>
                <a:latin typeface="+mn-lt"/>
                <a:ea typeface="+mn-ea"/>
                <a:cs typeface="+mn-cs"/>
              </a:rPr>
              <a:t> de tipo </a:t>
            </a:r>
            <a:r>
              <a:rPr lang="es-ES" sz="1200" kern="1200" dirty="0" err="1" smtClean="0">
                <a:solidFill>
                  <a:schemeClr val="tx1"/>
                </a:solidFill>
                <a:latin typeface="+mn-lt"/>
                <a:ea typeface="+mn-ea"/>
                <a:cs typeface="+mn-cs"/>
              </a:rPr>
              <a:t>Luhman</a:t>
            </a:r>
            <a:r>
              <a:rPr lang="es-ES" sz="1200" kern="1200" dirty="0" smtClean="0">
                <a:solidFill>
                  <a:schemeClr val="tx1"/>
                </a:solidFill>
                <a:latin typeface="+mn-lt"/>
                <a:ea typeface="+mn-ea"/>
                <a:cs typeface="+mn-cs"/>
              </a:rPr>
              <a:t>.</a:t>
            </a:r>
          </a:p>
          <a:p>
            <a:pPr marL="0" marR="0" indent="0" algn="just" defTabSz="914400" rtl="0" eaLnBrk="1" fontAlgn="auto" latinLnBrk="0" hangingPunct="1">
              <a:lnSpc>
                <a:spcPct val="100000"/>
              </a:lnSpc>
              <a:spcBef>
                <a:spcPct val="0"/>
              </a:spcBef>
              <a:spcAft>
                <a:spcPts val="0"/>
              </a:spcAft>
              <a:buClrTx/>
              <a:buSzTx/>
              <a:buFontTx/>
              <a:buNone/>
              <a:tabLst/>
              <a:defRPr/>
            </a:pPr>
            <a:endParaRPr lang="es-CO" sz="1200" kern="1200" dirty="0" smtClean="0">
              <a:solidFill>
                <a:schemeClr val="tx1"/>
              </a:solidFill>
              <a:latin typeface="+mn-lt"/>
              <a:ea typeface="+mn-ea"/>
              <a:cs typeface="+mn-cs"/>
            </a:endParaRPr>
          </a:p>
          <a:p>
            <a:pPr marL="0" marR="0" indent="0" algn="just" defTabSz="914400" rtl="0" eaLnBrk="1" fontAlgn="auto" latinLnBrk="0" hangingPunct="1">
              <a:lnSpc>
                <a:spcPct val="100000"/>
              </a:lnSpc>
              <a:spcBef>
                <a:spcPct val="0"/>
              </a:spcBef>
              <a:spcAft>
                <a:spcPts val="0"/>
              </a:spcAft>
              <a:buClrTx/>
              <a:buSzTx/>
              <a:buFontTx/>
              <a:buNone/>
              <a:tabLst/>
              <a:defRPr/>
            </a:pPr>
            <a:r>
              <a:rPr lang="es-ES" sz="1200" kern="1200" dirty="0" smtClean="0">
                <a:solidFill>
                  <a:schemeClr val="tx1"/>
                </a:solidFill>
                <a:latin typeface="+mn-lt"/>
                <a:ea typeface="+mn-ea"/>
                <a:cs typeface="+mn-cs"/>
              </a:rPr>
              <a:t>La identidad y los proyectos desempeñan un papel decisivo en la utilización diferencial de tales recursos. Ahora bien, tanto la identidad como los proyectos son construidos por el actor (en interacción con otros actores) y esta construcción, que se inscribe frecuentemente en el ámbito de las representaciones, genera a su vez, diferentes prácticas en la medida en que el actor puede manipular las relaciones de poder en su beneficio. Recordemos la frase de </a:t>
            </a:r>
            <a:r>
              <a:rPr lang="es-ES" sz="1200" kern="1200" dirty="0" err="1" smtClean="0">
                <a:solidFill>
                  <a:schemeClr val="tx1"/>
                </a:solidFill>
                <a:latin typeface="+mn-lt"/>
                <a:ea typeface="+mn-ea"/>
                <a:cs typeface="+mn-cs"/>
              </a:rPr>
              <a:t>Bourdieu</a:t>
            </a:r>
            <a:r>
              <a:rPr lang="es-ES" sz="1200" kern="1200" dirty="0" smtClean="0">
                <a:solidFill>
                  <a:schemeClr val="tx1"/>
                </a:solidFill>
                <a:latin typeface="+mn-lt"/>
                <a:ea typeface="+mn-ea"/>
                <a:cs typeface="+mn-cs"/>
              </a:rPr>
              <a:t>: “el mundo social es también la representación y voluntad, y existir socialmente equivale también a ser percibido, y por cierto a ser percibido como distinto”.</a:t>
            </a:r>
          </a:p>
          <a:p>
            <a:pPr marL="0" marR="0" indent="0" algn="just" defTabSz="914400" rtl="0" eaLnBrk="1" fontAlgn="auto" latinLnBrk="0" hangingPunct="1">
              <a:lnSpc>
                <a:spcPct val="100000"/>
              </a:lnSpc>
              <a:spcBef>
                <a:spcPct val="0"/>
              </a:spcBef>
              <a:spcAft>
                <a:spcPts val="0"/>
              </a:spcAft>
              <a:buClrTx/>
              <a:buSzTx/>
              <a:buFontTx/>
              <a:buNone/>
              <a:tabLst/>
              <a:defRPr/>
            </a:pPr>
            <a:endParaRPr lang="es-ES" sz="1200" kern="1200" dirty="0" smtClean="0">
              <a:solidFill>
                <a:schemeClr val="tx1"/>
              </a:solidFill>
              <a:latin typeface="+mn-lt"/>
              <a:ea typeface="+mn-ea"/>
              <a:cs typeface="+mn-cs"/>
            </a:endParaRPr>
          </a:p>
          <a:p>
            <a:pPr algn="just">
              <a:spcBef>
                <a:spcPct val="0"/>
              </a:spcBef>
            </a:pPr>
            <a:endParaRPr lang="es-ES" sz="1200" kern="1200" dirty="0" smtClean="0">
              <a:solidFill>
                <a:schemeClr val="tx1"/>
              </a:solidFill>
              <a:latin typeface="+mn-lt"/>
              <a:ea typeface="+mn-ea"/>
              <a:cs typeface="+mn-cs"/>
            </a:endParaRPr>
          </a:p>
        </p:txBody>
      </p:sp>
      <p:sp>
        <p:nvSpPr>
          <p:cNvPr id="4" name="3 Marcador de número de diapositiva"/>
          <p:cNvSpPr>
            <a:spLocks noGrp="1"/>
          </p:cNvSpPr>
          <p:nvPr>
            <p:ph type="sldNum" sz="quarter" idx="10"/>
          </p:nvPr>
        </p:nvSpPr>
        <p:spPr/>
        <p:txBody>
          <a:bodyPr/>
          <a:lstStyle/>
          <a:p>
            <a:fld id="{2CBE2A08-4A95-4A42-BBBE-AA6212EBFA91}" type="slidenum">
              <a:rPr lang="es-ES" smtClean="0"/>
              <a:pPr/>
              <a:t>6</a:t>
            </a:fld>
            <a:endParaRPr lang="es-E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2CBE2A08-4A95-4A42-BBBE-AA6212EBFA91}" type="slidenum">
              <a:rPr lang="es-ES" smtClean="0"/>
              <a:pPr/>
              <a:t>11</a:t>
            </a:fld>
            <a:endParaRPr lang="es-E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fld id="{BBD763E4-8DAC-4765-A3CD-389488C93565}" type="datetimeFigureOut">
              <a:rPr lang="es-ES" smtClean="0"/>
              <a:pPr/>
              <a:t>06/10/2009</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377D29FA-0B90-4802-B7E3-0B4FD77D8794}" type="slidenum">
              <a:rPr lang="es-ES" smtClean="0"/>
              <a:pPr/>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BBD763E4-8DAC-4765-A3CD-389488C93565}" type="datetimeFigureOut">
              <a:rPr lang="es-ES" smtClean="0"/>
              <a:pPr/>
              <a:t>06/10/2009</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377D29FA-0B90-4802-B7E3-0B4FD77D8794}" type="slidenum">
              <a:rPr lang="es-ES" smtClean="0"/>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BBD763E4-8DAC-4765-A3CD-389488C93565}" type="datetimeFigureOut">
              <a:rPr lang="es-ES" smtClean="0"/>
              <a:pPr/>
              <a:t>06/10/2009</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377D29FA-0B90-4802-B7E3-0B4FD77D8794}" type="slidenum">
              <a:rPr lang="es-ES" smtClean="0"/>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BBD763E4-8DAC-4765-A3CD-389488C93565}" type="datetimeFigureOut">
              <a:rPr lang="es-ES" smtClean="0"/>
              <a:pPr/>
              <a:t>06/10/2009</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377D29FA-0B90-4802-B7E3-0B4FD77D8794}" type="slidenum">
              <a:rPr lang="es-ES" smtClean="0"/>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BBD763E4-8DAC-4765-A3CD-389488C93565}" type="datetimeFigureOut">
              <a:rPr lang="es-ES" smtClean="0"/>
              <a:pPr/>
              <a:t>06/10/2009</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377D29FA-0B90-4802-B7E3-0B4FD77D8794}" type="slidenum">
              <a:rPr lang="es-ES" smtClean="0"/>
              <a:pPr/>
              <a:t>‹Nº›</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BBD763E4-8DAC-4765-A3CD-389488C93565}" type="datetimeFigureOut">
              <a:rPr lang="es-ES" smtClean="0"/>
              <a:pPr/>
              <a:t>06/10/2009</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377D29FA-0B90-4802-B7E3-0B4FD77D8794}" type="slidenum">
              <a:rPr lang="es-ES" smtClean="0"/>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BBD763E4-8DAC-4765-A3CD-389488C93565}" type="datetimeFigureOut">
              <a:rPr lang="es-ES" smtClean="0"/>
              <a:pPr/>
              <a:t>06/10/2009</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377D29FA-0B90-4802-B7E3-0B4FD77D8794}" type="slidenum">
              <a:rPr lang="es-ES" smtClean="0"/>
              <a:pPr/>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BBD763E4-8DAC-4765-A3CD-389488C93565}" type="datetimeFigureOut">
              <a:rPr lang="es-ES" smtClean="0"/>
              <a:pPr/>
              <a:t>06/10/2009</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377D29FA-0B90-4802-B7E3-0B4FD77D8794}" type="slidenum">
              <a:rPr lang="es-ES" smtClean="0"/>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BBD763E4-8DAC-4765-A3CD-389488C93565}" type="datetimeFigureOut">
              <a:rPr lang="es-ES" smtClean="0"/>
              <a:pPr/>
              <a:t>06/10/2009</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377D29FA-0B90-4802-B7E3-0B4FD77D8794}" type="slidenum">
              <a:rPr lang="es-ES" smtClean="0"/>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BBD763E4-8DAC-4765-A3CD-389488C93565}" type="datetimeFigureOut">
              <a:rPr lang="es-ES" smtClean="0"/>
              <a:pPr/>
              <a:t>06/10/2009</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377D29FA-0B90-4802-B7E3-0B4FD77D8794}" type="slidenum">
              <a:rPr lang="es-ES" smtClean="0"/>
              <a:pPr/>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BBD763E4-8DAC-4765-A3CD-389488C93565}" type="datetimeFigureOut">
              <a:rPr lang="es-ES" smtClean="0"/>
              <a:pPr/>
              <a:t>06/10/2009</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377D29FA-0B90-4802-B7E3-0B4FD77D8794}" type="slidenum">
              <a:rPr lang="es-ES" smtClean="0"/>
              <a:pPr/>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BD763E4-8DAC-4765-A3CD-389488C93565}" type="datetimeFigureOut">
              <a:rPr lang="es-ES" smtClean="0"/>
              <a:pPr/>
              <a:t>06/10/2009</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77D29FA-0B90-4802-B7E3-0B4FD77D8794}" type="slidenum">
              <a:rPr lang="es-ES" smtClean="0"/>
              <a:pPr/>
              <a:t>‹Nº›</a:t>
            </a:fld>
            <a:endParaRPr lang="es-E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www.paginasprodigy.com/peimber/actor.htm"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4.bp.blogspot.com/_L1M2v-JfO0Q/SEbryPL7RWI/AAAAAAAAAlk/OXdidARWfy0/s400/005_people_animal.jpg"/>
          <p:cNvPicPr>
            <a:picLocks noChangeAspect="1" noChangeArrowheads="1"/>
          </p:cNvPicPr>
          <p:nvPr/>
        </p:nvPicPr>
        <p:blipFill>
          <a:blip r:embed="rId3"/>
          <a:srcRect r="2290"/>
          <a:stretch>
            <a:fillRect/>
          </a:stretch>
        </p:blipFill>
        <p:spPr bwMode="auto">
          <a:xfrm flipH="1">
            <a:off x="0" y="0"/>
            <a:ext cx="9144000" cy="6858000"/>
          </a:xfrm>
          <a:prstGeom prst="rect">
            <a:avLst/>
          </a:prstGeom>
          <a:noFill/>
          <a:ln>
            <a:noFill/>
          </a:ln>
          <a:effectLst/>
        </p:spPr>
      </p:pic>
      <p:sp>
        <p:nvSpPr>
          <p:cNvPr id="6" name="5 Título"/>
          <p:cNvSpPr>
            <a:spLocks noGrp="1"/>
          </p:cNvSpPr>
          <p:nvPr>
            <p:ph type="ctrTitle"/>
          </p:nvPr>
        </p:nvSpPr>
        <p:spPr>
          <a:xfrm>
            <a:off x="571472" y="3071810"/>
            <a:ext cx="7772400" cy="2571768"/>
          </a:xfrm>
        </p:spPr>
        <p:txBody>
          <a:bodyPr>
            <a:normAutofit fontScale="90000"/>
          </a:bodyPr>
          <a:lstStyle/>
          <a:p>
            <a:r>
              <a:rPr lang="es-CO" sz="6000" dirty="0" smtClean="0">
                <a:solidFill>
                  <a:schemeClr val="bg1"/>
                </a:solidFill>
              </a:rPr>
              <a:t>ACTOR SOCIAL</a:t>
            </a:r>
            <a:br>
              <a:rPr lang="es-CO" sz="6000" dirty="0" smtClean="0">
                <a:solidFill>
                  <a:schemeClr val="bg1"/>
                </a:solidFill>
              </a:rPr>
            </a:br>
            <a:r>
              <a:rPr lang="es-CO" sz="6000" dirty="0">
                <a:solidFill>
                  <a:schemeClr val="bg1"/>
                </a:solidFill>
              </a:rPr>
              <a:t/>
            </a:r>
            <a:br>
              <a:rPr lang="es-CO" sz="6000" dirty="0">
                <a:solidFill>
                  <a:schemeClr val="bg1"/>
                </a:solidFill>
              </a:rPr>
            </a:br>
            <a:r>
              <a:rPr lang="es-CO" sz="3100" dirty="0" smtClean="0">
                <a:solidFill>
                  <a:schemeClr val="bg1"/>
                </a:solidFill>
              </a:rPr>
              <a:t>ESTUDIO 4</a:t>
            </a:r>
            <a:r>
              <a:rPr lang="es-CO" sz="6000" dirty="0" smtClean="0">
                <a:solidFill>
                  <a:schemeClr val="bg1"/>
                </a:solidFill>
              </a:rPr>
              <a:t/>
            </a:r>
            <a:br>
              <a:rPr lang="es-CO" sz="6000" dirty="0" smtClean="0">
                <a:solidFill>
                  <a:schemeClr val="bg1"/>
                </a:solidFill>
              </a:rPr>
            </a:br>
            <a:r>
              <a:rPr lang="es-CO" sz="6000" dirty="0">
                <a:solidFill>
                  <a:schemeClr val="bg1"/>
                </a:solidFill>
              </a:rPr>
              <a:t/>
            </a:r>
            <a:br>
              <a:rPr lang="es-CO" sz="6000" dirty="0">
                <a:solidFill>
                  <a:schemeClr val="bg1"/>
                </a:solidFill>
              </a:rPr>
            </a:br>
            <a:endParaRPr lang="es-ES" sz="6000" dirty="0">
              <a:solidFill>
                <a:schemeClr val="bg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6" name="Picture 2" descr="http://4.bp.blogspot.com/_L1M2v-JfO0Q/SEbryPL7RWI/AAAAAAAAAlk/OXdidARWfy0/s400/005_people_animal.jpg"/>
          <p:cNvPicPr>
            <a:picLocks noChangeAspect="1" noChangeArrowheads="1"/>
          </p:cNvPicPr>
          <p:nvPr/>
        </p:nvPicPr>
        <p:blipFill>
          <a:blip r:embed="rId2"/>
          <a:srcRect r="2290"/>
          <a:stretch>
            <a:fillRect/>
          </a:stretch>
        </p:blipFill>
        <p:spPr bwMode="auto">
          <a:xfrm flipH="1">
            <a:off x="0" y="0"/>
            <a:ext cx="9144000" cy="6858000"/>
          </a:xfrm>
          <a:prstGeom prst="rect">
            <a:avLst/>
          </a:prstGeom>
          <a:noFill/>
          <a:ln>
            <a:noFill/>
          </a:ln>
          <a:effectLst/>
          <a:scene3d>
            <a:camera prst="orthographicFront">
              <a:rot lat="0" lon="0" rev="0"/>
            </a:camera>
            <a:lightRig rig="chilly" dir="t">
              <a:rot lat="0" lon="0" rev="18480000"/>
            </a:lightRig>
          </a:scene3d>
          <a:sp3d prstMaterial="clear">
            <a:bevelT h="63500"/>
          </a:sp3d>
        </p:spPr>
      </p:pic>
      <p:sp>
        <p:nvSpPr>
          <p:cNvPr id="5" name="1 Título"/>
          <p:cNvSpPr txBox="1">
            <a:spLocks/>
          </p:cNvSpPr>
          <p:nvPr/>
        </p:nvSpPr>
        <p:spPr>
          <a:xfrm>
            <a:off x="857224" y="500042"/>
            <a:ext cx="7500990" cy="7572428"/>
          </a:xfrm>
          <a:prstGeom prst="rect">
            <a:avLst/>
          </a:prstGeom>
        </p:spPr>
        <p:txBody>
          <a:bodyPr vert="horz" lIns="91440" tIns="45720" rIns="91440" bIns="45720" rtlCol="0" anchor="ctr">
            <a:normAutofit/>
          </a:bodyPr>
          <a:lstStyle/>
          <a:p>
            <a:pPr algn="ctr">
              <a:spcBef>
                <a:spcPct val="0"/>
              </a:spcBef>
            </a:pPr>
            <a:r>
              <a:rPr lang="es-ES" sz="4400" b="1" dirty="0" smtClean="0">
                <a:solidFill>
                  <a:srgbClr val="C00000"/>
                </a:solidFill>
              </a:rPr>
              <a:t>INTERPRETACION </a:t>
            </a:r>
          </a:p>
          <a:p>
            <a:endParaRPr lang="es-MX" sz="2400" dirty="0"/>
          </a:p>
          <a:p>
            <a:r>
              <a:rPr lang="es-MX" sz="3600" b="1" dirty="0">
                <a:solidFill>
                  <a:srgbClr val="C00000"/>
                </a:solidFill>
                <a:ea typeface="+mj-ea"/>
                <a:cs typeface="+mj-cs"/>
              </a:rPr>
              <a:t>./ </a:t>
            </a:r>
            <a:r>
              <a:rPr lang="es-MX" sz="2400" dirty="0" smtClean="0"/>
              <a:t>Se habla de la  </a:t>
            </a:r>
            <a:r>
              <a:rPr lang="es-MX" sz="2400" b="1" dirty="0">
                <a:solidFill>
                  <a:srgbClr val="C00000"/>
                </a:solidFill>
              </a:rPr>
              <a:t>conducta de animales y </a:t>
            </a:r>
            <a:r>
              <a:rPr lang="es-MX" sz="2400" b="1" dirty="0" smtClean="0">
                <a:solidFill>
                  <a:srgbClr val="C00000"/>
                </a:solidFill>
              </a:rPr>
              <a:t>hombres </a:t>
            </a:r>
            <a:r>
              <a:rPr lang="es-MX" sz="2400" dirty="0" smtClean="0"/>
              <a:t>desde los </a:t>
            </a:r>
            <a:r>
              <a:rPr lang="es-MX" sz="2400" u="sng" dirty="0"/>
              <a:t>aspectos </a:t>
            </a:r>
            <a:r>
              <a:rPr lang="es-MX" sz="2400" u="sng" dirty="0" smtClean="0"/>
              <a:t>biológicos</a:t>
            </a:r>
            <a:r>
              <a:rPr lang="es-MX" sz="2400" dirty="0" smtClean="0"/>
              <a:t>.</a:t>
            </a:r>
          </a:p>
          <a:p>
            <a:r>
              <a:rPr lang="es-MX" sz="2400" dirty="0" smtClean="0"/>
              <a:t>La acción social designa  </a:t>
            </a:r>
            <a:r>
              <a:rPr lang="es-MX" sz="2400" dirty="0"/>
              <a:t>la </a:t>
            </a:r>
            <a:r>
              <a:rPr lang="es-MX" sz="2400" b="1" dirty="0">
                <a:solidFill>
                  <a:srgbClr val="C00000"/>
                </a:solidFill>
              </a:rPr>
              <a:t>conducta humana </a:t>
            </a:r>
            <a:r>
              <a:rPr lang="es-MX" sz="2400" dirty="0"/>
              <a:t>asociada tanto con </a:t>
            </a:r>
            <a:r>
              <a:rPr lang="es-MX" sz="2400" u="sng" dirty="0"/>
              <a:t>aspectos biológicos como culturales</a:t>
            </a:r>
            <a:r>
              <a:rPr lang="es-MX" sz="2400" u="sng" dirty="0" smtClean="0"/>
              <a:t>.</a:t>
            </a:r>
          </a:p>
          <a:p>
            <a:endParaRPr lang="es-ES" sz="2400" dirty="0"/>
          </a:p>
          <a:p>
            <a:r>
              <a:rPr lang="es-MX" sz="3600" b="1" dirty="0">
                <a:solidFill>
                  <a:srgbClr val="C00000"/>
                </a:solidFill>
                <a:ea typeface="+mj-ea"/>
                <a:cs typeface="+mj-cs"/>
              </a:rPr>
              <a:t>./</a:t>
            </a:r>
            <a:r>
              <a:rPr lang="es-MX" sz="2400" b="1" dirty="0">
                <a:solidFill>
                  <a:srgbClr val="C00000"/>
                </a:solidFill>
              </a:rPr>
              <a:t> </a:t>
            </a:r>
            <a:r>
              <a:rPr lang="es-MX" sz="2400" dirty="0" smtClean="0"/>
              <a:t>la interpretación para el </a:t>
            </a:r>
            <a:r>
              <a:rPr lang="es-MX" sz="2400" dirty="0"/>
              <a:t>modelo psicológico </a:t>
            </a:r>
            <a:r>
              <a:rPr lang="es-MX" sz="2400" dirty="0" smtClean="0"/>
              <a:t>parte de la respuesta </a:t>
            </a:r>
            <a:r>
              <a:rPr lang="es-MX" sz="2400" dirty="0"/>
              <a:t>(acción) </a:t>
            </a:r>
            <a:r>
              <a:rPr lang="es-MX" sz="2400" dirty="0" smtClean="0"/>
              <a:t>en proporción con el estímulo.</a:t>
            </a:r>
            <a:endParaRPr lang="es-ES" sz="2400" dirty="0"/>
          </a:p>
          <a:p>
            <a:endParaRPr lang="es-MX" sz="2400" dirty="0" smtClean="0"/>
          </a:p>
          <a:p>
            <a:r>
              <a:rPr lang="es-MX" sz="3600" b="1" dirty="0">
                <a:solidFill>
                  <a:srgbClr val="C00000"/>
                </a:solidFill>
                <a:ea typeface="+mj-ea"/>
                <a:cs typeface="+mj-cs"/>
              </a:rPr>
              <a:t>./</a:t>
            </a:r>
            <a:r>
              <a:rPr lang="es-MX" sz="1600" b="1" dirty="0" smtClean="0">
                <a:solidFill>
                  <a:srgbClr val="C00000"/>
                </a:solidFill>
              </a:rPr>
              <a:t> </a:t>
            </a:r>
            <a:r>
              <a:rPr lang="es-MX" sz="2400" dirty="0"/>
              <a:t>l</a:t>
            </a:r>
            <a:r>
              <a:rPr lang="es-MX" sz="2400" dirty="0" smtClean="0"/>
              <a:t>a interpretación en la acción </a:t>
            </a:r>
            <a:r>
              <a:rPr lang="es-MX" sz="2400" dirty="0"/>
              <a:t>racional </a:t>
            </a:r>
            <a:r>
              <a:rPr lang="es-MX" sz="2400" dirty="0" smtClean="0"/>
              <a:t>esta en </a:t>
            </a:r>
            <a:r>
              <a:rPr lang="es-MX" sz="2400" dirty="0"/>
              <a:t>la relación </a:t>
            </a:r>
            <a:r>
              <a:rPr lang="es-MX" sz="2400" dirty="0" smtClean="0"/>
              <a:t>medio-fin </a:t>
            </a:r>
            <a:r>
              <a:rPr lang="es-MX" sz="2400" dirty="0"/>
              <a:t>o </a:t>
            </a:r>
            <a:r>
              <a:rPr lang="es-MX" sz="2400" dirty="0" smtClean="0"/>
              <a:t>causa-efecto, </a:t>
            </a:r>
            <a:r>
              <a:rPr lang="es-MX" sz="2400" dirty="0"/>
              <a:t>buscando lograr fines o valores, más allá de que los logre, o no</a:t>
            </a:r>
            <a:r>
              <a:rPr lang="es-MX" sz="2400" dirty="0" smtClean="0"/>
              <a:t>.</a:t>
            </a:r>
          </a:p>
          <a:p>
            <a:endParaRPr lang="es-MX" sz="2400" dirty="0"/>
          </a:p>
          <a:p>
            <a:r>
              <a:rPr lang="es-MX" sz="2400" dirty="0" smtClean="0"/>
              <a:t> </a:t>
            </a:r>
          </a:p>
          <a:p>
            <a:endParaRPr lang="es-MX" sz="2400" dirty="0"/>
          </a:p>
          <a:p>
            <a:pPr algn="just">
              <a:spcBef>
                <a:spcPct val="0"/>
              </a:spcBef>
            </a:pPr>
            <a:endParaRPr lang="es-ES" sz="2400" dirty="0"/>
          </a:p>
          <a:p>
            <a:pPr marL="0" marR="0" lvl="0" indent="0" algn="just" defTabSz="914400" rtl="0" eaLnBrk="1" fontAlgn="auto" latinLnBrk="0" hangingPunct="1">
              <a:lnSpc>
                <a:spcPct val="100000"/>
              </a:lnSpc>
              <a:spcBef>
                <a:spcPct val="0"/>
              </a:spcBef>
              <a:spcAft>
                <a:spcPts val="0"/>
              </a:spcAft>
              <a:buClrTx/>
              <a:buSzTx/>
              <a:buFontTx/>
              <a:buNone/>
              <a:tabLst/>
              <a:defRPr/>
            </a:pPr>
            <a:endParaRPr lang="es-CO" sz="2400" b="1" dirty="0">
              <a:solidFill>
                <a:schemeClr val="tx1">
                  <a:lumMod val="50000"/>
                  <a:lumOff val="50000"/>
                </a:schemeClr>
              </a:solidFill>
            </a:endParaRPr>
          </a:p>
          <a:p>
            <a:pPr marL="0" marR="0" lvl="0" indent="0" algn="just" defTabSz="914400" rtl="0" eaLnBrk="1" fontAlgn="auto" latinLnBrk="0" hangingPunct="1">
              <a:lnSpc>
                <a:spcPct val="100000"/>
              </a:lnSpc>
              <a:spcBef>
                <a:spcPct val="0"/>
              </a:spcBef>
              <a:spcAft>
                <a:spcPts val="0"/>
              </a:spcAft>
              <a:buClrTx/>
              <a:buSzTx/>
              <a:buFontTx/>
              <a:buNone/>
              <a:tabLst/>
              <a:defRPr/>
            </a:pPr>
            <a:endParaRPr kumimoji="0" lang="es-ES" sz="2400" b="0" i="0" u="none" strike="noStrike" kern="1200" cap="none" spc="0" normalizeH="0" baseline="0" noProof="0" dirty="0" smtClean="0">
              <a:ln>
                <a:noFill/>
              </a:ln>
              <a:solidFill>
                <a:schemeClr val="tx1"/>
              </a:solidFill>
              <a:effectLst/>
              <a:uLnTx/>
              <a:uFillTx/>
              <a:ea typeface="+mj-ea"/>
              <a:cs typeface="+mj-cs"/>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3.bp.blogspot.com/_L1M2v-JfO0Q/SEbrxv0cK5I/AAAAAAAAAlU/As-cj9hxOK4/s400/003_people_animal.jpg"/>
          <p:cNvPicPr>
            <a:picLocks noChangeAspect="1" noChangeArrowheads="1"/>
          </p:cNvPicPr>
          <p:nvPr/>
        </p:nvPicPr>
        <p:blipFill>
          <a:blip r:embed="rId3"/>
          <a:srcRect/>
          <a:stretch>
            <a:fillRect/>
          </a:stretch>
        </p:blipFill>
        <p:spPr bwMode="auto">
          <a:xfrm flipH="1">
            <a:off x="-2" y="0"/>
            <a:ext cx="9191985" cy="6858000"/>
          </a:xfrm>
          <a:prstGeom prst="rect">
            <a:avLst/>
          </a:prstGeom>
          <a:noFill/>
          <a:ln>
            <a:noFill/>
          </a:ln>
          <a:effectLst/>
        </p:spPr>
      </p:pic>
      <p:sp>
        <p:nvSpPr>
          <p:cNvPr id="4" name="3 Rectángulo"/>
          <p:cNvSpPr/>
          <p:nvPr/>
        </p:nvSpPr>
        <p:spPr>
          <a:xfrm>
            <a:off x="0" y="0"/>
            <a:ext cx="9358346" cy="6858000"/>
          </a:xfrm>
          <a:prstGeom prst="rect">
            <a:avLst/>
          </a:prstGeom>
          <a:solidFill>
            <a:srgbClr val="4F81BD">
              <a:alpha val="54118"/>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6" name="5 CuadroTexto"/>
          <p:cNvSpPr txBox="1"/>
          <p:nvPr/>
        </p:nvSpPr>
        <p:spPr>
          <a:xfrm>
            <a:off x="857224" y="1142984"/>
            <a:ext cx="7572428" cy="5078313"/>
          </a:xfrm>
          <a:prstGeom prst="rect">
            <a:avLst/>
          </a:prstGeom>
          <a:noFill/>
        </p:spPr>
        <p:txBody>
          <a:bodyPr wrap="square" rtlCol="0">
            <a:spAutoFit/>
          </a:bodyPr>
          <a:lstStyle/>
          <a:p>
            <a:pPr algn="ctr"/>
            <a:r>
              <a:rPr lang="es-MX" sz="4000" dirty="0" smtClean="0">
                <a:solidFill>
                  <a:schemeClr val="bg1"/>
                </a:solidFill>
              </a:rPr>
              <a:t>La acción es aquella en la que el actor obra conforme a los preceptos o a lo esperado por la tradición vigente, mientras que la acción afectiva, es aquella en que obra movido por un sentimiento o afecto determinado. </a:t>
            </a:r>
            <a:endParaRPr lang="es-ES" sz="4000" dirty="0" smtClean="0">
              <a:solidFill>
                <a:schemeClr val="bg1"/>
              </a:solidFill>
            </a:endParaRPr>
          </a:p>
          <a:p>
            <a:pPr algn="ctr"/>
            <a:endParaRPr lang="es-ES" sz="4400" dirty="0">
              <a:solidFill>
                <a:schemeClr val="bg1"/>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http://2.bp.blogspot.com/_L1M2v-JfO0Q/SEbrxYyIlZI/AAAAAAAAAlM/z5EwInlPUYg/s400/002_people_animal.jpg"/>
          <p:cNvPicPr>
            <a:picLocks noChangeAspect="1" noChangeArrowheads="1"/>
          </p:cNvPicPr>
          <p:nvPr/>
        </p:nvPicPr>
        <p:blipFill>
          <a:blip r:embed="rId2"/>
          <a:srcRect/>
          <a:stretch>
            <a:fillRect/>
          </a:stretch>
        </p:blipFill>
        <p:spPr bwMode="auto">
          <a:xfrm>
            <a:off x="-12104" y="0"/>
            <a:ext cx="9156104" cy="6858000"/>
          </a:xfrm>
          <a:prstGeom prst="rect">
            <a:avLst/>
          </a:prstGeom>
          <a:noFill/>
          <a:ln>
            <a:noFill/>
          </a:ln>
          <a:effectLst/>
        </p:spPr>
      </p:pic>
      <p:sp>
        <p:nvSpPr>
          <p:cNvPr id="4" name="1 Título"/>
          <p:cNvSpPr txBox="1">
            <a:spLocks/>
          </p:cNvSpPr>
          <p:nvPr/>
        </p:nvSpPr>
        <p:spPr>
          <a:xfrm>
            <a:off x="785786" y="857256"/>
            <a:ext cx="7500990" cy="7572404"/>
          </a:xfrm>
          <a:prstGeom prst="rect">
            <a:avLst/>
          </a:prstGeom>
        </p:spPr>
        <p:txBody>
          <a:bodyPr vert="horz" lIns="91440" tIns="45720" rIns="91440" bIns="45720" rtlCol="0" anchor="ctr">
            <a:normAutofit/>
          </a:bodyPr>
          <a:lstStyle/>
          <a:p>
            <a:pPr algn="ctr">
              <a:spcBef>
                <a:spcPct val="0"/>
              </a:spcBef>
            </a:pPr>
            <a:r>
              <a:rPr lang="es-CO" sz="4400" b="1" dirty="0" smtClean="0">
                <a:solidFill>
                  <a:srgbClr val="C00000"/>
                </a:solidFill>
              </a:rPr>
              <a:t>EL MEDIO</a:t>
            </a:r>
          </a:p>
          <a:p>
            <a:pPr algn="ctr">
              <a:spcBef>
                <a:spcPct val="0"/>
              </a:spcBef>
            </a:pPr>
            <a:endParaRPr lang="es-CO" sz="4400" b="1" dirty="0">
              <a:solidFill>
                <a:srgbClr val="C00000"/>
              </a:solidFill>
            </a:endParaRPr>
          </a:p>
          <a:p>
            <a:pPr algn="ctr">
              <a:spcBef>
                <a:spcPct val="0"/>
              </a:spcBef>
            </a:pPr>
            <a:r>
              <a:rPr lang="es-CO" sz="4400" b="1" dirty="0" smtClean="0">
                <a:solidFill>
                  <a:schemeClr val="bg1"/>
                </a:solidFill>
              </a:rPr>
              <a:t>Yo material</a:t>
            </a:r>
          </a:p>
          <a:p>
            <a:pPr algn="ctr">
              <a:spcBef>
                <a:spcPct val="0"/>
              </a:spcBef>
            </a:pPr>
            <a:r>
              <a:rPr lang="es-CO" sz="4400" b="1" dirty="0" smtClean="0">
                <a:solidFill>
                  <a:schemeClr val="bg1"/>
                </a:solidFill>
              </a:rPr>
              <a:t>Yo social</a:t>
            </a:r>
          </a:p>
          <a:p>
            <a:pPr algn="ctr">
              <a:spcBef>
                <a:spcPct val="0"/>
              </a:spcBef>
            </a:pPr>
            <a:r>
              <a:rPr lang="es-CO" sz="2000" b="1" dirty="0" err="1" smtClean="0">
                <a:solidFill>
                  <a:schemeClr val="bg1"/>
                </a:solidFill>
              </a:rPr>
              <a:t>Willian</a:t>
            </a:r>
            <a:r>
              <a:rPr lang="es-CO" sz="2000" b="1" dirty="0" smtClean="0">
                <a:solidFill>
                  <a:schemeClr val="bg1"/>
                </a:solidFill>
              </a:rPr>
              <a:t> James</a:t>
            </a:r>
            <a:endParaRPr lang="es-ES" sz="2000" b="1" dirty="0" smtClean="0">
              <a:solidFill>
                <a:schemeClr val="bg1"/>
              </a:solidFill>
            </a:endParaRPr>
          </a:p>
          <a:p>
            <a:endParaRPr lang="es-MX" sz="2400" dirty="0" smtClean="0"/>
          </a:p>
          <a:p>
            <a:endParaRPr lang="es-MX" sz="2400" dirty="0"/>
          </a:p>
          <a:p>
            <a:pPr marL="0" marR="0" lvl="0" indent="0" algn="just" defTabSz="914400" rtl="0" eaLnBrk="1" fontAlgn="auto" latinLnBrk="0" hangingPunct="1">
              <a:lnSpc>
                <a:spcPct val="100000"/>
              </a:lnSpc>
              <a:spcBef>
                <a:spcPct val="0"/>
              </a:spcBef>
              <a:spcAft>
                <a:spcPts val="0"/>
              </a:spcAft>
              <a:buClrTx/>
              <a:buSzTx/>
              <a:buFontTx/>
              <a:buNone/>
              <a:tabLst/>
              <a:defRPr/>
            </a:pPr>
            <a:endParaRPr kumimoji="0" lang="es-ES" sz="4400" b="0" i="0" u="none" strike="noStrike" kern="1200" cap="none" spc="0" normalizeH="0" baseline="0" noProof="0" dirty="0" smtClean="0">
              <a:ln>
                <a:noFill/>
              </a:ln>
              <a:solidFill>
                <a:schemeClr val="tx1"/>
              </a:solidFill>
              <a:effectLst/>
              <a:uLnTx/>
              <a:uFillTx/>
              <a:ea typeface="+mj-ea"/>
              <a:cs typeface="+mj-cs"/>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6" name="Picture 2" descr="http://4.bp.blogspot.com/_L1M2v-JfO0Q/SEbryPL7RWI/AAAAAAAAAlk/OXdidARWfy0/s400/005_people_animal.jpg"/>
          <p:cNvPicPr>
            <a:picLocks noChangeAspect="1" noChangeArrowheads="1"/>
          </p:cNvPicPr>
          <p:nvPr/>
        </p:nvPicPr>
        <p:blipFill>
          <a:blip r:embed="rId2"/>
          <a:srcRect r="2290"/>
          <a:stretch>
            <a:fillRect/>
          </a:stretch>
        </p:blipFill>
        <p:spPr bwMode="auto">
          <a:xfrm flipH="1">
            <a:off x="0" y="0"/>
            <a:ext cx="9144000" cy="6858000"/>
          </a:xfrm>
          <a:prstGeom prst="rect">
            <a:avLst/>
          </a:prstGeom>
          <a:noFill/>
          <a:ln>
            <a:noFill/>
          </a:ln>
          <a:effectLst/>
          <a:scene3d>
            <a:camera prst="orthographicFront">
              <a:rot lat="0" lon="0" rev="0"/>
            </a:camera>
            <a:lightRig rig="chilly" dir="t">
              <a:rot lat="0" lon="0" rev="18480000"/>
            </a:lightRig>
          </a:scene3d>
          <a:sp3d prstMaterial="clear">
            <a:bevelT h="63500"/>
          </a:sp3d>
        </p:spPr>
      </p:pic>
      <p:sp>
        <p:nvSpPr>
          <p:cNvPr id="5" name="1 Título"/>
          <p:cNvSpPr txBox="1">
            <a:spLocks/>
          </p:cNvSpPr>
          <p:nvPr/>
        </p:nvSpPr>
        <p:spPr>
          <a:xfrm>
            <a:off x="857224" y="500042"/>
            <a:ext cx="7500990" cy="6357958"/>
          </a:xfrm>
          <a:prstGeom prst="rect">
            <a:avLst/>
          </a:prstGeom>
        </p:spPr>
        <p:txBody>
          <a:bodyPr vert="horz" lIns="91440" tIns="45720" rIns="91440" bIns="45720" rtlCol="0" anchor="ctr">
            <a:normAutofit/>
          </a:bodyPr>
          <a:lstStyle/>
          <a:p>
            <a:pPr marL="0" marR="0" lvl="0" indent="0" algn="just" defTabSz="914400" rtl="0" eaLnBrk="1" fontAlgn="auto" latinLnBrk="0" hangingPunct="1">
              <a:lnSpc>
                <a:spcPct val="100000"/>
              </a:lnSpc>
              <a:spcBef>
                <a:spcPct val="0"/>
              </a:spcBef>
              <a:spcAft>
                <a:spcPts val="0"/>
              </a:spcAft>
              <a:buClrTx/>
              <a:buSzTx/>
              <a:buFontTx/>
              <a:buNone/>
              <a:tabLst/>
              <a:defRPr/>
            </a:pPr>
            <a:endParaRPr lang="es-CO" sz="2400" b="1" dirty="0">
              <a:solidFill>
                <a:schemeClr val="tx1">
                  <a:lumMod val="50000"/>
                  <a:lumOff val="50000"/>
                </a:schemeClr>
              </a:solidFill>
            </a:endParaRPr>
          </a:p>
          <a:p>
            <a:pPr marL="0" marR="0" lvl="0" indent="0" algn="just" defTabSz="914400" rtl="0" eaLnBrk="1" fontAlgn="auto" latinLnBrk="0" hangingPunct="1">
              <a:lnSpc>
                <a:spcPct val="100000"/>
              </a:lnSpc>
              <a:spcBef>
                <a:spcPct val="0"/>
              </a:spcBef>
              <a:spcAft>
                <a:spcPts val="0"/>
              </a:spcAft>
              <a:buClrTx/>
              <a:buSzTx/>
              <a:buFontTx/>
              <a:buNone/>
              <a:tabLst/>
              <a:defRPr/>
            </a:pPr>
            <a:endParaRPr kumimoji="0" lang="es-ES" sz="4400" b="0" i="0" u="none" strike="noStrike" kern="1200" cap="none" spc="0" normalizeH="0" baseline="0" noProof="0" dirty="0" smtClean="0">
              <a:ln>
                <a:noFill/>
              </a:ln>
              <a:solidFill>
                <a:schemeClr val="tx1"/>
              </a:solidFill>
              <a:effectLst/>
              <a:uLnTx/>
              <a:uFillTx/>
              <a:ea typeface="+mj-ea"/>
              <a:cs typeface="+mj-cs"/>
            </a:endParaRPr>
          </a:p>
        </p:txBody>
      </p:sp>
      <p:sp>
        <p:nvSpPr>
          <p:cNvPr id="4" name="3 CuadroTexto"/>
          <p:cNvSpPr txBox="1"/>
          <p:nvPr/>
        </p:nvSpPr>
        <p:spPr>
          <a:xfrm>
            <a:off x="928662" y="714356"/>
            <a:ext cx="7286676" cy="5632311"/>
          </a:xfrm>
          <a:prstGeom prst="rect">
            <a:avLst/>
          </a:prstGeom>
          <a:noFill/>
        </p:spPr>
        <p:txBody>
          <a:bodyPr wrap="square" rtlCol="0">
            <a:spAutoFit/>
          </a:bodyPr>
          <a:lstStyle/>
          <a:p>
            <a:r>
              <a:rPr lang="es-ES" sz="2400" b="1" dirty="0" smtClean="0">
                <a:solidFill>
                  <a:srgbClr val="C00000"/>
                </a:solidFill>
              </a:rPr>
              <a:t>YO MATERIAL</a:t>
            </a:r>
          </a:p>
          <a:p>
            <a:r>
              <a:rPr lang="es-ES" sz="2400" dirty="0" smtClean="0"/>
              <a:t>S</a:t>
            </a:r>
            <a:r>
              <a:rPr lang="es-CO" sz="2400" dirty="0"/>
              <a:t>e refiere tanto a la parte interior de nuestro cuerpo, como a la que está fuera o próxima a él, tal es el caso del vestuario, los objetos y todas aquellas pertenencias que sean producto de nuestro crecimiento físico. En este campo se encuentra también, la familia, ya que es una parte de nosotros mismos, “son huesos de nuestros huesos y carne de nuestra carne. Cuando mueren, desaparece una parte de nuestros mismos </a:t>
            </a:r>
            <a:r>
              <a:rPr lang="es-CO" sz="2400" i="1" dirty="0"/>
              <a:t>yos</a:t>
            </a:r>
            <a:r>
              <a:rPr lang="es-CO" sz="2400" i="1" dirty="0" smtClean="0"/>
              <a:t>”</a:t>
            </a:r>
            <a:r>
              <a:rPr lang="es-CO" sz="2400" dirty="0" smtClean="0"/>
              <a:t>,</a:t>
            </a:r>
            <a:r>
              <a:rPr lang="es-CO" sz="2400" i="1" dirty="0" smtClean="0"/>
              <a:t>.</a:t>
            </a:r>
          </a:p>
          <a:p>
            <a:endParaRPr lang="es-CO" sz="2400" i="1" dirty="0"/>
          </a:p>
          <a:p>
            <a:r>
              <a:rPr lang="es-CO" sz="2400" b="1" dirty="0" smtClean="0">
                <a:solidFill>
                  <a:srgbClr val="C00000"/>
                </a:solidFill>
              </a:rPr>
              <a:t>YO SOCIAL</a:t>
            </a:r>
          </a:p>
          <a:p>
            <a:r>
              <a:rPr lang="es-CO" sz="2400" dirty="0" smtClean="0"/>
              <a:t>Es </a:t>
            </a:r>
            <a:r>
              <a:rPr lang="es-CO" sz="2400" dirty="0"/>
              <a:t>el reconocimiento que obtiene [uno] de sus </a:t>
            </a:r>
            <a:r>
              <a:rPr lang="es-CO" sz="2400" dirty="0" smtClean="0"/>
              <a:t>semejantes</a:t>
            </a:r>
            <a:r>
              <a:rPr lang="es-CO" sz="2400" dirty="0"/>
              <a:t>.</a:t>
            </a:r>
            <a:endParaRPr lang="es-ES" sz="2400" dirty="0"/>
          </a:p>
          <a:p>
            <a:endParaRPr lang="es-ES" sz="2400" dirty="0"/>
          </a:p>
          <a:p>
            <a:endParaRPr lang="es-ES" sz="24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http://1.bp.blogspot.com/_L1M2v-JfO0Q/SEbr53hZmmI/AAAAAAAAAls/Cs6K1Etel9c/s400/006_people_animal.jpg"/>
          <p:cNvPicPr>
            <a:picLocks noChangeAspect="1" noChangeArrowheads="1"/>
          </p:cNvPicPr>
          <p:nvPr/>
        </p:nvPicPr>
        <p:blipFill>
          <a:blip r:embed="rId2"/>
          <a:srcRect/>
          <a:stretch>
            <a:fillRect/>
          </a:stretch>
        </p:blipFill>
        <p:spPr bwMode="auto">
          <a:xfrm>
            <a:off x="0" y="-5498"/>
            <a:ext cx="9144000" cy="6863498"/>
          </a:xfrm>
          <a:prstGeom prst="rect">
            <a:avLst/>
          </a:prstGeom>
          <a:noFill/>
          <a:ln>
            <a:noFill/>
          </a:ln>
          <a:effectLst/>
          <a:scene3d>
            <a:camera prst="orthographicFront">
              <a:rot lat="0" lon="0" rev="0"/>
            </a:camera>
            <a:lightRig rig="chilly" dir="t">
              <a:rot lat="0" lon="0" rev="18480000"/>
            </a:lightRig>
          </a:scene3d>
          <a:sp3d prstMaterial="clear">
            <a:bevelT h="63500"/>
          </a:sp3d>
        </p:spPr>
      </p:pic>
      <p:sp>
        <p:nvSpPr>
          <p:cNvPr id="3" name="Title 1"/>
          <p:cNvSpPr>
            <a:spLocks noGrp="1"/>
          </p:cNvSpPr>
          <p:nvPr>
            <p:ph type="title"/>
          </p:nvPr>
        </p:nvSpPr>
        <p:spPr>
          <a:xfrm>
            <a:off x="457200" y="1386456"/>
            <a:ext cx="8229600" cy="1143000"/>
          </a:xfrm>
        </p:spPr>
        <p:txBody>
          <a:bodyPr>
            <a:noAutofit/>
          </a:bodyPr>
          <a:lstStyle/>
          <a:p>
            <a:r>
              <a:rPr lang="es-ES_tradnl" sz="7700" spc="300" dirty="0" smtClean="0">
                <a:solidFill>
                  <a:schemeClr val="tx2">
                    <a:lumMod val="50000"/>
                  </a:schemeClr>
                </a:solidFill>
              </a:rPr>
              <a:t>SCHIZO</a:t>
            </a:r>
            <a:endParaRPr lang="es-ES_tradnl" sz="7700" spc="300" dirty="0">
              <a:solidFill>
                <a:schemeClr val="tx2">
                  <a:lumMod val="50000"/>
                </a:schemeClr>
              </a:solidFill>
            </a:endParaRPr>
          </a:p>
        </p:txBody>
      </p:sp>
      <p:sp>
        <p:nvSpPr>
          <p:cNvPr id="4" name="Title 1"/>
          <p:cNvSpPr txBox="1">
            <a:spLocks/>
          </p:cNvSpPr>
          <p:nvPr/>
        </p:nvSpPr>
        <p:spPr>
          <a:xfrm>
            <a:off x="457200" y="3429000"/>
            <a:ext cx="8229600" cy="1977009"/>
          </a:xfrm>
          <a:prstGeom prst="rect">
            <a:avLst/>
          </a:prstGeom>
        </p:spPr>
        <p:txBody>
          <a:bodyPr vert="horz" lIns="91440" tIns="45720" rIns="91440" bIns="45720" rtlCol="0" anchor="ctr">
            <a:noAutofit/>
          </a:bodyPr>
          <a:lstStyle/>
          <a:p>
            <a:pPr marL="0" marR="0" lvl="0" indent="0" algn="ctr" defTabSz="457200" rtl="0" eaLnBrk="1" fontAlgn="auto" latinLnBrk="0" hangingPunct="1">
              <a:lnSpc>
                <a:spcPct val="100000"/>
              </a:lnSpc>
              <a:spcBef>
                <a:spcPct val="0"/>
              </a:spcBef>
              <a:spcAft>
                <a:spcPts val="0"/>
              </a:spcAft>
              <a:buClrTx/>
              <a:buSzTx/>
              <a:buFontTx/>
              <a:buNone/>
              <a:tabLst/>
              <a:defRPr/>
            </a:pPr>
            <a:r>
              <a:rPr lang="es-ES_tradnl" sz="5000" spc="300" dirty="0" smtClean="0">
                <a:solidFill>
                  <a:schemeClr val="tx2">
                    <a:lumMod val="50000"/>
                  </a:schemeClr>
                </a:solidFill>
                <a:latin typeface="+mj-lt"/>
                <a:ea typeface="+mj-ea"/>
                <a:cs typeface="+mj-cs"/>
              </a:rPr>
              <a:t>Etimológicamente: separar</a:t>
            </a:r>
          </a:p>
          <a:p>
            <a:pPr marL="0" marR="0" lvl="0" indent="0" algn="ctr" defTabSz="457200" rtl="0" eaLnBrk="1" fontAlgn="auto" latinLnBrk="0" hangingPunct="1">
              <a:lnSpc>
                <a:spcPct val="100000"/>
              </a:lnSpc>
              <a:spcBef>
                <a:spcPct val="0"/>
              </a:spcBef>
              <a:spcAft>
                <a:spcPts val="0"/>
              </a:spcAft>
              <a:buClrTx/>
              <a:buSzTx/>
              <a:buFontTx/>
              <a:buNone/>
              <a:tabLst/>
              <a:defRPr/>
            </a:pPr>
            <a:r>
              <a:rPr lang="es-ES_tradnl" sz="5000" spc="300" dirty="0" smtClean="0">
                <a:solidFill>
                  <a:schemeClr val="tx2">
                    <a:lumMod val="50000"/>
                  </a:schemeClr>
                </a:solidFill>
                <a:latin typeface="+mj-lt"/>
                <a:ea typeface="+mj-ea"/>
                <a:cs typeface="+mj-cs"/>
              </a:rPr>
              <a:t>_</a:t>
            </a:r>
            <a:r>
              <a:rPr lang="es-ES_tradnl" sz="5000" spc="300" dirty="0" err="1" smtClean="0">
                <a:solidFill>
                  <a:schemeClr val="tx2">
                    <a:lumMod val="50000"/>
                  </a:schemeClr>
                </a:solidFill>
                <a:latin typeface="+mj-lt"/>
                <a:ea typeface="+mj-ea"/>
                <a:cs typeface="+mj-cs"/>
              </a:rPr>
              <a:t>d</a:t>
            </a:r>
            <a:r>
              <a:rPr kumimoji="0" lang="es-ES_tradnl" sz="5000" b="0" i="0" u="none" strike="noStrike" kern="1200" cap="none" spc="300" normalizeH="0" baseline="0" noProof="0" dirty="0" err="1" smtClean="0">
                <a:ln>
                  <a:noFill/>
                </a:ln>
                <a:solidFill>
                  <a:schemeClr val="tx2">
                    <a:lumMod val="50000"/>
                  </a:schemeClr>
                </a:solidFill>
                <a:effectLst/>
                <a:uLnTx/>
                <a:uFillTx/>
                <a:latin typeface="+mj-lt"/>
                <a:ea typeface="+mj-ea"/>
                <a:cs typeface="+mj-cs"/>
              </a:rPr>
              <a:t>esórden</a:t>
            </a:r>
            <a:r>
              <a:rPr kumimoji="0" lang="es-ES_tradnl" sz="5000" b="0" i="0" u="none" strike="noStrike" kern="1200" cap="none" spc="300" normalizeH="0" baseline="0" noProof="0" dirty="0" smtClean="0">
                <a:ln>
                  <a:noFill/>
                </a:ln>
                <a:solidFill>
                  <a:schemeClr val="tx2">
                    <a:lumMod val="50000"/>
                  </a:schemeClr>
                </a:solidFill>
                <a:effectLst/>
                <a:uLnTx/>
                <a:uFillTx/>
                <a:latin typeface="+mj-lt"/>
                <a:ea typeface="+mj-ea"/>
                <a:cs typeface="+mj-cs"/>
              </a:rPr>
              <a:t> </a:t>
            </a:r>
            <a:r>
              <a:rPr kumimoji="0" lang="es-ES_tradnl" sz="5000" b="0" i="0" u="none" strike="noStrike" kern="1200" cap="none" spc="300" normalizeH="0" baseline="0" noProof="0" dirty="0" err="1" smtClean="0">
                <a:ln>
                  <a:noFill/>
                </a:ln>
                <a:solidFill>
                  <a:schemeClr val="tx2">
                    <a:lumMod val="50000"/>
                  </a:schemeClr>
                </a:solidFill>
                <a:effectLst/>
                <a:uLnTx/>
                <a:uFillTx/>
                <a:latin typeface="+mj-lt"/>
                <a:ea typeface="+mj-ea"/>
                <a:cs typeface="+mj-cs"/>
              </a:rPr>
              <a:t>psicoaféctivo</a:t>
            </a:r>
            <a:endParaRPr kumimoji="0" lang="es-ES_tradnl" sz="5000" b="0" i="0" u="none" strike="noStrike" kern="1200" cap="none" spc="300" normalizeH="0" baseline="0" noProof="0" dirty="0">
              <a:ln>
                <a:noFill/>
              </a:ln>
              <a:solidFill>
                <a:schemeClr val="tx2">
                  <a:lumMod val="50000"/>
                </a:schemeClr>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http://1.bp.blogspot.com/_L1M2v-JfO0Q/SEbr53hZmmI/AAAAAAAAAls/Cs6K1Etel9c/s400/006_people_animal.jpg"/>
          <p:cNvPicPr>
            <a:picLocks noChangeAspect="1" noChangeArrowheads="1"/>
          </p:cNvPicPr>
          <p:nvPr/>
        </p:nvPicPr>
        <p:blipFill>
          <a:blip r:embed="rId2"/>
          <a:srcRect/>
          <a:stretch>
            <a:fillRect/>
          </a:stretch>
        </p:blipFill>
        <p:spPr bwMode="auto">
          <a:xfrm>
            <a:off x="0" y="-5498"/>
            <a:ext cx="9144000" cy="6863498"/>
          </a:xfrm>
          <a:prstGeom prst="rect">
            <a:avLst/>
          </a:prstGeom>
          <a:noFill/>
          <a:ln>
            <a:noFill/>
          </a:ln>
          <a:effectLst/>
          <a:scene3d>
            <a:camera prst="orthographicFront">
              <a:rot lat="0" lon="0" rev="0"/>
            </a:camera>
            <a:lightRig rig="chilly" dir="t">
              <a:rot lat="0" lon="0" rev="18480000"/>
            </a:lightRig>
          </a:scene3d>
          <a:sp3d prstMaterial="clear">
            <a:bevelT h="63500"/>
          </a:sp3d>
        </p:spPr>
      </p:pic>
      <p:sp>
        <p:nvSpPr>
          <p:cNvPr id="3" name="Rectangle 4"/>
          <p:cNvSpPr/>
          <p:nvPr/>
        </p:nvSpPr>
        <p:spPr>
          <a:xfrm>
            <a:off x="1127948" y="1928802"/>
            <a:ext cx="6888104" cy="3416320"/>
          </a:xfrm>
          <a:prstGeom prst="rect">
            <a:avLst/>
          </a:prstGeom>
        </p:spPr>
        <p:txBody>
          <a:bodyPr wrap="none">
            <a:spAutoFit/>
          </a:bodyPr>
          <a:lstStyle/>
          <a:p>
            <a:pPr lvl="0" algn="ctr">
              <a:spcBef>
                <a:spcPct val="0"/>
              </a:spcBef>
              <a:defRPr/>
            </a:pPr>
            <a:r>
              <a:rPr lang="es-ES_tradnl" sz="3600" spc="300" dirty="0" smtClean="0">
                <a:solidFill>
                  <a:srgbClr val="1F497D">
                    <a:lumMod val="50000"/>
                  </a:srgbClr>
                </a:solidFill>
              </a:rPr>
              <a:t>¿COMPORTAMIENTO </a:t>
            </a:r>
            <a:endParaRPr lang="es-ES_tradnl" sz="3600" spc="300" dirty="0" smtClean="0">
              <a:solidFill>
                <a:srgbClr val="1F497D">
                  <a:lumMod val="50000"/>
                </a:srgbClr>
              </a:solidFill>
            </a:endParaRPr>
          </a:p>
          <a:p>
            <a:pPr lvl="0" algn="ctr">
              <a:spcBef>
                <a:spcPct val="0"/>
              </a:spcBef>
              <a:defRPr/>
            </a:pPr>
            <a:r>
              <a:rPr lang="es-ES_tradnl" sz="3600" spc="300" dirty="0" smtClean="0">
                <a:solidFill>
                  <a:srgbClr val="1F497D">
                    <a:lumMod val="50000"/>
                  </a:srgbClr>
                </a:solidFill>
              </a:rPr>
              <a:t>SOCIAL </a:t>
            </a:r>
            <a:r>
              <a:rPr lang="es-ES_tradnl" sz="3600" spc="300" dirty="0" smtClean="0">
                <a:solidFill>
                  <a:srgbClr val="1F497D">
                    <a:lumMod val="50000"/>
                  </a:srgbClr>
                </a:solidFill>
              </a:rPr>
              <a:t>ANIMAL?</a:t>
            </a:r>
          </a:p>
          <a:p>
            <a:pPr lvl="0" algn="ctr">
              <a:spcBef>
                <a:spcPct val="0"/>
              </a:spcBef>
              <a:defRPr/>
            </a:pPr>
            <a:endParaRPr lang="es-ES_tradnl" sz="3600" spc="300" dirty="0" smtClean="0">
              <a:solidFill>
                <a:srgbClr val="1F497D">
                  <a:lumMod val="50000"/>
                </a:srgbClr>
              </a:solidFill>
            </a:endParaRPr>
          </a:p>
          <a:p>
            <a:pPr lvl="0" algn="ctr">
              <a:spcBef>
                <a:spcPct val="0"/>
              </a:spcBef>
              <a:defRPr/>
            </a:pPr>
            <a:r>
              <a:rPr lang="es-ES_tradnl" sz="3600" spc="300" dirty="0" smtClean="0">
                <a:solidFill>
                  <a:srgbClr val="1F497D">
                    <a:lumMod val="50000"/>
                  </a:srgbClr>
                </a:solidFill>
              </a:rPr>
              <a:t>O</a:t>
            </a:r>
          </a:p>
          <a:p>
            <a:pPr lvl="0" algn="ctr">
              <a:spcBef>
                <a:spcPct val="0"/>
              </a:spcBef>
              <a:defRPr/>
            </a:pPr>
            <a:endParaRPr lang="es-ES_tradnl" sz="3600" spc="300" dirty="0" smtClean="0">
              <a:solidFill>
                <a:srgbClr val="1F497D">
                  <a:lumMod val="50000"/>
                </a:srgbClr>
              </a:solidFill>
            </a:endParaRPr>
          </a:p>
          <a:p>
            <a:pPr lvl="0" algn="ctr">
              <a:spcBef>
                <a:spcPct val="0"/>
              </a:spcBef>
              <a:defRPr/>
            </a:pPr>
            <a:r>
              <a:rPr lang="es-ES_tradnl" sz="3600" spc="300" dirty="0" smtClean="0">
                <a:solidFill>
                  <a:srgbClr val="1F497D">
                    <a:lumMod val="50000"/>
                  </a:srgbClr>
                </a:solidFill>
              </a:rPr>
              <a:t>¿El animal como Actor Social?</a:t>
            </a:r>
            <a:endParaRPr lang="es-ES_tradnl" sz="3600" spc="300" dirty="0">
              <a:solidFill>
                <a:srgbClr val="1F497D">
                  <a:lumMod val="50000"/>
                </a:srgbClr>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457200" y="617497"/>
            <a:ext cx="8229600" cy="5301151"/>
          </a:xfrm>
          <a:prstGeom prst="rect">
            <a:avLst/>
          </a:prstGeom>
        </p:spPr>
        <p:txBody>
          <a:bodyPr vert="horz" lIns="91440" tIns="45720" rIns="91440" bIns="45720" rtlCol="0" anchor="ctr">
            <a:noAutofit/>
          </a:bodyPr>
          <a:lstStyle/>
          <a:p>
            <a:pPr marL="0" marR="0" lvl="0" indent="0" algn="ctr" defTabSz="457200" rtl="0" eaLnBrk="1" fontAlgn="auto" latinLnBrk="0" hangingPunct="1">
              <a:lnSpc>
                <a:spcPct val="100000"/>
              </a:lnSpc>
              <a:spcBef>
                <a:spcPct val="0"/>
              </a:spcBef>
              <a:spcAft>
                <a:spcPts val="0"/>
              </a:spcAft>
              <a:buClrTx/>
              <a:buSzTx/>
              <a:buFontTx/>
              <a:buNone/>
              <a:tabLst/>
              <a:defRPr/>
            </a:pPr>
            <a:r>
              <a:rPr lang="es-ES_tradnl" sz="3600" spc="300" dirty="0" smtClean="0">
                <a:solidFill>
                  <a:schemeClr val="tx2">
                    <a:lumMod val="50000"/>
                  </a:schemeClr>
                </a:solidFill>
                <a:latin typeface="+mj-lt"/>
                <a:ea typeface="+mj-ea"/>
                <a:cs typeface="+mj-cs"/>
              </a:rPr>
              <a:t>Realidad</a:t>
            </a:r>
          </a:p>
          <a:p>
            <a:pPr algn="ctr">
              <a:spcBef>
                <a:spcPct val="0"/>
              </a:spcBef>
            </a:pPr>
            <a:r>
              <a:rPr lang="es-ES_tradnl" sz="3600" spc="300" dirty="0" smtClean="0">
                <a:solidFill>
                  <a:schemeClr val="tx2">
                    <a:lumMod val="50000"/>
                  </a:schemeClr>
                </a:solidFill>
              </a:rPr>
              <a:t>Mecanismos de Defensa</a:t>
            </a:r>
          </a:p>
          <a:p>
            <a:pPr marL="0" marR="0" lvl="0" indent="0" algn="ctr" defTabSz="457200" rtl="0" eaLnBrk="1" fontAlgn="auto" latinLnBrk="0" hangingPunct="1">
              <a:lnSpc>
                <a:spcPct val="100000"/>
              </a:lnSpc>
              <a:spcBef>
                <a:spcPct val="0"/>
              </a:spcBef>
              <a:spcAft>
                <a:spcPts val="0"/>
              </a:spcAft>
              <a:buClrTx/>
              <a:buSzTx/>
              <a:buFontTx/>
              <a:buNone/>
              <a:tabLst/>
              <a:defRPr/>
            </a:pPr>
            <a:endParaRPr kumimoji="0" lang="es-ES_tradnl" sz="3600" b="0" i="0" u="none" strike="noStrike" kern="1200" cap="none" spc="300" normalizeH="0" baseline="0" noProof="0" dirty="0" smtClean="0">
              <a:ln>
                <a:noFill/>
              </a:ln>
              <a:solidFill>
                <a:schemeClr val="tx2">
                  <a:lumMod val="50000"/>
                </a:schemeClr>
              </a:solidFill>
              <a:effectLst/>
              <a:uLnTx/>
              <a:uFillTx/>
              <a:latin typeface="+mj-lt"/>
              <a:ea typeface="+mj-ea"/>
              <a:cs typeface="+mj-cs"/>
            </a:endParaRPr>
          </a:p>
          <a:p>
            <a:pPr marL="0" marR="0" lvl="0" indent="0" algn="ctr" defTabSz="457200" rtl="0" eaLnBrk="1" fontAlgn="auto" latinLnBrk="0" hangingPunct="1">
              <a:lnSpc>
                <a:spcPct val="100000"/>
              </a:lnSpc>
              <a:spcBef>
                <a:spcPct val="0"/>
              </a:spcBef>
              <a:spcAft>
                <a:spcPts val="0"/>
              </a:spcAft>
              <a:buClrTx/>
              <a:buSzTx/>
              <a:buFontTx/>
              <a:buNone/>
              <a:tabLst/>
              <a:defRPr/>
            </a:pPr>
            <a:r>
              <a:rPr lang="es-ES_tradnl" sz="3600" spc="300" dirty="0" smtClean="0">
                <a:solidFill>
                  <a:schemeClr val="tx2">
                    <a:lumMod val="50000"/>
                  </a:schemeClr>
                </a:solidFill>
                <a:latin typeface="+mj-lt"/>
                <a:ea typeface="+mj-ea"/>
                <a:cs typeface="+mj-cs"/>
              </a:rPr>
              <a:t>El animal como elemento para:</a:t>
            </a:r>
          </a:p>
          <a:p>
            <a:pPr marL="0" marR="0" lvl="0" indent="0" algn="ctr" defTabSz="457200" rtl="0" eaLnBrk="1" fontAlgn="auto" latinLnBrk="0" hangingPunct="1">
              <a:lnSpc>
                <a:spcPct val="100000"/>
              </a:lnSpc>
              <a:spcBef>
                <a:spcPct val="0"/>
              </a:spcBef>
              <a:spcAft>
                <a:spcPts val="0"/>
              </a:spcAft>
              <a:buClrTx/>
              <a:buSzTx/>
              <a:buFontTx/>
              <a:buNone/>
              <a:tabLst/>
              <a:defRPr/>
            </a:pPr>
            <a:endParaRPr kumimoji="0" lang="es-ES_tradnl" sz="3600" b="0" i="0" u="none" strike="noStrike" kern="1200" cap="none" spc="300" normalizeH="0" baseline="0" noProof="0" dirty="0" smtClean="0">
              <a:ln>
                <a:noFill/>
              </a:ln>
              <a:solidFill>
                <a:schemeClr val="tx2">
                  <a:lumMod val="50000"/>
                </a:schemeClr>
              </a:solidFill>
              <a:effectLst/>
              <a:uLnTx/>
              <a:uFillTx/>
              <a:latin typeface="+mj-lt"/>
              <a:ea typeface="+mj-ea"/>
              <a:cs typeface="+mj-cs"/>
            </a:endParaRPr>
          </a:p>
          <a:p>
            <a:pPr marL="0" marR="0" lvl="0" indent="0" algn="ctr" defTabSz="457200" rtl="0" eaLnBrk="1" fontAlgn="auto" latinLnBrk="0" hangingPunct="1">
              <a:lnSpc>
                <a:spcPct val="100000"/>
              </a:lnSpc>
              <a:spcBef>
                <a:spcPct val="0"/>
              </a:spcBef>
              <a:spcAft>
                <a:spcPts val="0"/>
              </a:spcAft>
              <a:buClrTx/>
              <a:buSzTx/>
              <a:buFontTx/>
              <a:buNone/>
              <a:tabLst/>
              <a:defRPr/>
            </a:pPr>
            <a:r>
              <a:rPr lang="es-ES_tradnl" sz="3600" spc="300" dirty="0" smtClean="0">
                <a:solidFill>
                  <a:schemeClr val="tx2">
                    <a:lumMod val="50000"/>
                  </a:schemeClr>
                </a:solidFill>
                <a:latin typeface="+mj-lt"/>
                <a:ea typeface="+mj-ea"/>
                <a:cs typeface="+mj-cs"/>
              </a:rPr>
              <a:t>_sublimación</a:t>
            </a:r>
          </a:p>
          <a:p>
            <a:pPr marL="0" marR="0" lvl="0" indent="0" algn="ctr" defTabSz="457200" rtl="0" eaLnBrk="1" fontAlgn="auto" latinLnBrk="0" hangingPunct="1">
              <a:lnSpc>
                <a:spcPct val="100000"/>
              </a:lnSpc>
              <a:spcBef>
                <a:spcPct val="0"/>
              </a:spcBef>
              <a:spcAft>
                <a:spcPts val="0"/>
              </a:spcAft>
              <a:buClrTx/>
              <a:buSzTx/>
              <a:buFontTx/>
              <a:buNone/>
              <a:tabLst/>
              <a:defRPr/>
            </a:pPr>
            <a:r>
              <a:rPr kumimoji="0" lang="es-ES_tradnl" sz="3600" b="0" i="0" u="none" strike="noStrike" kern="1200" cap="none" spc="300" normalizeH="0" baseline="0" noProof="0" dirty="0" smtClean="0">
                <a:ln>
                  <a:noFill/>
                </a:ln>
                <a:solidFill>
                  <a:schemeClr val="tx2">
                    <a:lumMod val="50000"/>
                  </a:schemeClr>
                </a:solidFill>
                <a:effectLst/>
                <a:uLnTx/>
                <a:uFillTx/>
                <a:latin typeface="+mj-lt"/>
                <a:ea typeface="+mj-ea"/>
                <a:cs typeface="+mj-cs"/>
              </a:rPr>
              <a:t>_desplazamiento</a:t>
            </a:r>
          </a:p>
        </p:txBody>
      </p:sp>
      <p:pic>
        <p:nvPicPr>
          <p:cNvPr id="3" name="Picture 2" descr="http://1.bp.blogspot.com/_L1M2v-JfO0Q/SEbr53hZmmI/AAAAAAAAAls/Cs6K1Etel9c/s400/006_people_animal.jpg"/>
          <p:cNvPicPr>
            <a:picLocks noChangeAspect="1" noChangeArrowheads="1"/>
          </p:cNvPicPr>
          <p:nvPr/>
        </p:nvPicPr>
        <p:blipFill>
          <a:blip r:embed="rId2"/>
          <a:srcRect/>
          <a:stretch>
            <a:fillRect/>
          </a:stretch>
        </p:blipFill>
        <p:spPr bwMode="auto">
          <a:xfrm>
            <a:off x="0" y="0"/>
            <a:ext cx="9144000" cy="6863498"/>
          </a:xfrm>
          <a:prstGeom prst="rect">
            <a:avLst/>
          </a:prstGeom>
          <a:noFill/>
          <a:ln>
            <a:noFill/>
          </a:ln>
          <a:effectLst/>
          <a:scene3d>
            <a:camera prst="orthographicFront">
              <a:rot lat="0" lon="0" rev="0"/>
            </a:camera>
            <a:lightRig rig="chilly" dir="t">
              <a:rot lat="0" lon="0" rev="18480000"/>
            </a:lightRig>
          </a:scene3d>
          <a:sp3d prstMaterial="clear">
            <a:bevelT h="63500"/>
          </a:sp3d>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7374" y="396130"/>
            <a:ext cx="8229600" cy="3600122"/>
          </a:xfrm>
        </p:spPr>
        <p:txBody>
          <a:bodyPr>
            <a:normAutofit fontScale="90000"/>
          </a:bodyPr>
          <a:lstStyle/>
          <a:p>
            <a:r>
              <a:rPr lang="es-ES_tradnl" dirty="0" smtClean="0">
                <a:solidFill>
                  <a:srgbClr val="10253F"/>
                </a:solidFill>
              </a:rPr>
              <a:t>Podríamos cerrar con esta:</a:t>
            </a:r>
            <a:br>
              <a:rPr lang="es-ES_tradnl" dirty="0" smtClean="0">
                <a:solidFill>
                  <a:srgbClr val="10253F"/>
                </a:solidFill>
              </a:rPr>
            </a:br>
            <a:r>
              <a:rPr lang="es-ES_tradnl" sz="3000" dirty="0" smtClean="0">
                <a:solidFill>
                  <a:srgbClr val="10253F"/>
                </a:solidFill>
              </a:rPr>
              <a:t/>
            </a:r>
            <a:br>
              <a:rPr lang="es-ES_tradnl" sz="3000" dirty="0" smtClean="0">
                <a:solidFill>
                  <a:srgbClr val="10253F"/>
                </a:solidFill>
              </a:rPr>
            </a:br>
            <a:r>
              <a:rPr lang="en-US" sz="3000" dirty="0" smtClean="0">
                <a:solidFill>
                  <a:srgbClr val="10253F"/>
                </a:solidFill>
              </a:rPr>
              <a:t>http://</a:t>
            </a:r>
            <a:r>
              <a:rPr lang="en-US" sz="3000" dirty="0" err="1" smtClean="0">
                <a:solidFill>
                  <a:srgbClr val="10253F"/>
                </a:solidFill>
              </a:rPr>
              <a:t>www.youtube.com/watch?v</a:t>
            </a:r>
            <a:r>
              <a:rPr lang="en-US" sz="3000" dirty="0" smtClean="0">
                <a:solidFill>
                  <a:srgbClr val="10253F"/>
                </a:solidFill>
              </a:rPr>
              <a:t>=HNLm7iScR3c</a:t>
            </a:r>
            <a:r>
              <a:rPr lang="en-US" dirty="0" smtClean="0">
                <a:solidFill>
                  <a:srgbClr val="10253F"/>
                </a:solidFill>
              </a:rPr>
              <a:t/>
            </a:r>
            <a:br>
              <a:rPr lang="en-US" dirty="0" smtClean="0">
                <a:solidFill>
                  <a:srgbClr val="10253F"/>
                </a:solidFill>
              </a:rPr>
            </a:br>
            <a:r>
              <a:rPr lang="es-ES_tradnl" dirty="0" smtClean="0">
                <a:solidFill>
                  <a:srgbClr val="10253F"/>
                </a:solidFill>
              </a:rPr>
              <a:t/>
            </a:r>
            <a:br>
              <a:rPr lang="es-ES_tradnl" dirty="0" smtClean="0">
                <a:solidFill>
                  <a:srgbClr val="10253F"/>
                </a:solidFill>
              </a:rPr>
            </a:br>
            <a:r>
              <a:rPr lang="es-ES_tradnl" dirty="0" smtClean="0">
                <a:solidFill>
                  <a:srgbClr val="10253F"/>
                </a:solidFill>
              </a:rPr>
              <a:t/>
            </a:r>
            <a:br>
              <a:rPr lang="es-ES_tradnl" dirty="0" smtClean="0">
                <a:solidFill>
                  <a:srgbClr val="10253F"/>
                </a:solidFill>
              </a:rPr>
            </a:br>
            <a:endParaRPr lang="es-ES_tradnl" dirty="0">
              <a:solidFill>
                <a:srgbClr val="10253F"/>
              </a:solidFill>
            </a:endParaRPr>
          </a:p>
        </p:txBody>
      </p:sp>
      <p:pic>
        <p:nvPicPr>
          <p:cNvPr id="3" name="Picture 2" descr="http://1.bp.blogspot.com/_L1M2v-JfO0Q/SEbr53hZmmI/AAAAAAAAAls/Cs6K1Etel9c/s400/006_people_animal.jpg"/>
          <p:cNvPicPr>
            <a:picLocks noChangeAspect="1" noChangeArrowheads="1"/>
          </p:cNvPicPr>
          <p:nvPr/>
        </p:nvPicPr>
        <p:blipFill>
          <a:blip r:embed="rId2"/>
          <a:srcRect/>
          <a:stretch>
            <a:fillRect/>
          </a:stretch>
        </p:blipFill>
        <p:spPr bwMode="auto">
          <a:xfrm>
            <a:off x="0" y="-5498"/>
            <a:ext cx="9144000" cy="6863498"/>
          </a:xfrm>
          <a:prstGeom prst="rect">
            <a:avLst/>
          </a:prstGeom>
          <a:noFill/>
          <a:ln>
            <a:noFill/>
          </a:ln>
          <a:effectLst/>
          <a:scene3d>
            <a:camera prst="orthographicFront">
              <a:rot lat="0" lon="0" rev="0"/>
            </a:camera>
            <a:lightRig rig="chilly" dir="t">
              <a:rot lat="0" lon="0" rev="18480000"/>
            </a:lightRig>
          </a:scene3d>
          <a:sp3d prstMaterial="clear">
            <a:bevelT h="63500"/>
          </a:sp3d>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57158" y="2357430"/>
            <a:ext cx="8229600" cy="1143000"/>
          </a:xfrm>
        </p:spPr>
        <p:txBody>
          <a:bodyPr>
            <a:noAutofit/>
          </a:bodyPr>
          <a:lstStyle/>
          <a:p>
            <a:r>
              <a:rPr lang="es-ES" sz="1400" dirty="0" smtClean="0"/>
              <a:t>http://images.google.es/imgres?imgurl=http://1.bp.blogspot.com/_L1M2v-JfO0Q/SEbr53hZmmI/AAAAAAAAAls/Cs6K1Etel9c/s400/006_people_animal.jpg&amp;imgrefurl=http://lodescar.blogspot.com/2008/06/los-animales-nos-ensean-como-ser.html&amp;usg=__XDq-_sWnO3yIzoCnkXr0fqBCkQQ=&amp;h=286&amp;w=400&amp;sz=27&amp;hl=es&amp;start=72&amp;sig2=uaum8IvO7QKiVkb4nrM6Iw&amp;tbnid=4oKaK-I67gB1kM:&amp;tbnh=89&amp;tbnw=124&amp;prev=/images%3Fq%3Danimal%2By%2Bpersonas%26gbv%3D2%26ndsp%3D20%26hl%3Des%26sa%3DN%26start%3D60&amp;ei=mvzHSvfwHJSVtgeck4m5AQ</a:t>
            </a:r>
            <a:br>
              <a:rPr lang="es-ES" sz="1400" dirty="0" smtClean="0"/>
            </a:br>
            <a:r>
              <a:rPr lang="es-ES" sz="1400" dirty="0" smtClean="0"/>
              <a:t/>
            </a:r>
            <a:br>
              <a:rPr lang="es-ES" sz="1400" dirty="0" smtClean="0"/>
            </a:br>
            <a:r>
              <a:rPr lang="es-ES" sz="1400" dirty="0"/>
              <a:t/>
            </a:r>
            <a:br>
              <a:rPr lang="es-ES" sz="1400" dirty="0"/>
            </a:br>
            <a:r>
              <a:rPr lang="es-MX" sz="1400" u="sng" dirty="0">
                <a:hlinkClick r:id="rId2"/>
              </a:rPr>
              <a:t>http://www.paginasprodigy.com/peimber/actor.htm</a:t>
            </a:r>
            <a:r>
              <a:rPr lang="es-ES" sz="1400" dirty="0"/>
              <a:t/>
            </a:r>
            <a:br>
              <a:rPr lang="es-ES" sz="1400" dirty="0"/>
            </a:br>
            <a:r>
              <a:rPr lang="es-MX" sz="1400" dirty="0"/>
              <a:t>Gilberto </a:t>
            </a:r>
            <a:r>
              <a:rPr lang="es-MX" sz="1400" dirty="0" smtClean="0"/>
              <a:t>Giménez</a:t>
            </a:r>
            <a:br>
              <a:rPr lang="es-MX" sz="1400" dirty="0" smtClean="0"/>
            </a:br>
            <a:r>
              <a:rPr lang="es-MX" sz="1400" dirty="0"/>
              <a:t/>
            </a:r>
            <a:br>
              <a:rPr lang="es-MX" sz="1400" dirty="0"/>
            </a:br>
            <a:r>
              <a:rPr lang="es-MX" sz="1400" dirty="0" smtClean="0"/>
              <a:t/>
            </a:r>
            <a:br>
              <a:rPr lang="es-MX" sz="1400" dirty="0" smtClean="0"/>
            </a:br>
            <a:r>
              <a:rPr lang="es-MX" sz="1400" dirty="0" err="1" smtClean="0"/>
              <a:t>Introduccion</a:t>
            </a:r>
            <a:r>
              <a:rPr lang="es-MX" sz="1400" dirty="0" smtClean="0"/>
              <a:t> a la </a:t>
            </a:r>
            <a:r>
              <a:rPr lang="es-MX" sz="1400" dirty="0" err="1" smtClean="0"/>
              <a:t>socioligia</a:t>
            </a:r>
            <a:r>
              <a:rPr lang="es-MX" sz="1400" dirty="0" smtClean="0"/>
              <a:t> general. </a:t>
            </a:r>
            <a:r>
              <a:rPr lang="es-MX" sz="1400" dirty="0" err="1" smtClean="0"/>
              <a:t>Guy</a:t>
            </a:r>
            <a:r>
              <a:rPr lang="es-MX" sz="1400" dirty="0" smtClean="0"/>
              <a:t> </a:t>
            </a:r>
            <a:r>
              <a:rPr lang="es-MX" sz="1400" dirty="0" err="1" smtClean="0"/>
              <a:t>Rocher</a:t>
            </a:r>
            <a:r>
              <a:rPr lang="es-MX" sz="1400" dirty="0" smtClean="0"/>
              <a:t>. Barcelona. Editorial </a:t>
            </a:r>
            <a:r>
              <a:rPr lang="es-MX" sz="1400" dirty="0" err="1" smtClean="0"/>
              <a:t>herder</a:t>
            </a:r>
            <a:r>
              <a:rPr lang="es-MX" sz="1400" smtClean="0"/>
              <a:t>  1983.</a:t>
            </a:r>
            <a:r>
              <a:rPr lang="es-ES" sz="1400" dirty="0"/>
              <a:t/>
            </a:r>
            <a:br>
              <a:rPr lang="es-ES" sz="1400" dirty="0"/>
            </a:br>
            <a:endParaRPr lang="es-ES" sz="14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http://1.bp.blogspot.com/_L1M2v-JfO0Q/SEbr53hZmmI/AAAAAAAAAls/Cs6K1Etel9c/s400/006_people_animal.jpg"/>
          <p:cNvPicPr>
            <a:picLocks noChangeAspect="1" noChangeArrowheads="1"/>
          </p:cNvPicPr>
          <p:nvPr/>
        </p:nvPicPr>
        <p:blipFill>
          <a:blip r:embed="rId2"/>
          <a:srcRect/>
          <a:stretch>
            <a:fillRect/>
          </a:stretch>
        </p:blipFill>
        <p:spPr bwMode="auto">
          <a:xfrm>
            <a:off x="0" y="-5498"/>
            <a:ext cx="9144000" cy="6863498"/>
          </a:xfrm>
          <a:prstGeom prst="rect">
            <a:avLst/>
          </a:prstGeom>
          <a:noFill/>
          <a:ln>
            <a:noFill/>
          </a:ln>
          <a:effectLst/>
          <a:scene3d>
            <a:camera prst="orthographicFront">
              <a:rot lat="0" lon="0" rev="0"/>
            </a:camera>
            <a:lightRig rig="chilly" dir="t">
              <a:rot lat="0" lon="0" rev="18480000"/>
            </a:lightRig>
          </a:scene3d>
          <a:sp3d prstMaterial="clear">
            <a:bevelT h="63500"/>
          </a:sp3d>
        </p:spPr>
      </p:pic>
      <p:sp>
        <p:nvSpPr>
          <p:cNvPr id="5" name="1 Título"/>
          <p:cNvSpPr txBox="1">
            <a:spLocks/>
          </p:cNvSpPr>
          <p:nvPr/>
        </p:nvSpPr>
        <p:spPr>
          <a:xfrm>
            <a:off x="928662" y="785818"/>
            <a:ext cx="7286676" cy="5572140"/>
          </a:xfrm>
          <a:prstGeom prst="rect">
            <a:avLst/>
          </a:prstGeom>
        </p:spPr>
        <p:txBody>
          <a:bodyPr vert="horz" lIns="91440" tIns="45720" rIns="91440" bIns="45720" rtlCol="0" anchor="ctr">
            <a:normAutofit fontScale="925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s-CO" sz="5200" b="1" i="0" u="none" strike="noStrike" kern="1200" cap="none" spc="0" normalizeH="0" baseline="0" noProof="0" dirty="0" smtClean="0">
                <a:ln>
                  <a:noFill/>
                </a:ln>
                <a:solidFill>
                  <a:srgbClr val="C00000"/>
                </a:solidFill>
                <a:effectLst/>
                <a:uLnTx/>
                <a:uFillTx/>
                <a:latin typeface="+mj-lt"/>
                <a:ea typeface="+mj-ea"/>
                <a:cs typeface="+mj-cs"/>
              </a:rPr>
              <a:t>ACTOR</a:t>
            </a:r>
          </a:p>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s-CO" sz="2600" b="1" i="0" u="none" strike="noStrike" kern="1200" cap="none" spc="0" normalizeH="0" baseline="0" noProof="0" dirty="0" smtClean="0">
              <a:ln>
                <a:noFill/>
              </a:ln>
              <a:solidFill>
                <a:schemeClr val="tx1"/>
              </a:solidFill>
              <a:effectLst/>
              <a:uLnTx/>
              <a:uFillTx/>
              <a:latin typeface="+mj-lt"/>
              <a:ea typeface="+mj-ea"/>
              <a:cs typeface="+mj-cs"/>
            </a:endParaRPr>
          </a:p>
          <a:p>
            <a:pPr algn="just">
              <a:spcBef>
                <a:spcPct val="0"/>
              </a:spcBef>
            </a:pPr>
            <a:r>
              <a:rPr lang="es-ES" sz="2600" b="1" dirty="0" smtClean="0">
                <a:solidFill>
                  <a:schemeClr val="tx1">
                    <a:lumMod val="50000"/>
                    <a:lumOff val="50000"/>
                  </a:schemeClr>
                </a:solidFill>
              </a:rPr>
              <a:t>EN LA ARTUACION</a:t>
            </a:r>
          </a:p>
          <a:p>
            <a:pPr algn="just">
              <a:spcBef>
                <a:spcPct val="0"/>
              </a:spcBef>
            </a:pPr>
            <a:r>
              <a:rPr lang="es-ES" sz="3600" b="1" dirty="0">
                <a:solidFill>
                  <a:srgbClr val="C00000"/>
                </a:solidFill>
                <a:ea typeface="+mj-ea"/>
                <a:cs typeface="+mj-cs"/>
              </a:rPr>
              <a:t>./</a:t>
            </a:r>
            <a:r>
              <a:rPr lang="es-ES" sz="2600" dirty="0" smtClean="0"/>
              <a:t>es </a:t>
            </a:r>
            <a:r>
              <a:rPr lang="es-ES" sz="2600" dirty="0"/>
              <a:t>una persona que interpreta a un personaje </a:t>
            </a:r>
            <a:r>
              <a:rPr lang="es-ES" sz="2600" dirty="0" smtClean="0"/>
              <a:t>en las artes escénicas.</a:t>
            </a:r>
          </a:p>
          <a:p>
            <a:pPr algn="just">
              <a:spcBef>
                <a:spcPct val="0"/>
              </a:spcBef>
            </a:pPr>
            <a:endParaRPr lang="es-ES" sz="3600" b="1" dirty="0" smtClean="0"/>
          </a:p>
          <a:p>
            <a:pPr marL="0" marR="0" lvl="0" indent="0" algn="just" defTabSz="914400" rtl="0" eaLnBrk="1" fontAlgn="auto" latinLnBrk="0" hangingPunct="1">
              <a:lnSpc>
                <a:spcPct val="100000"/>
              </a:lnSpc>
              <a:spcBef>
                <a:spcPct val="0"/>
              </a:spcBef>
              <a:spcAft>
                <a:spcPts val="0"/>
              </a:spcAft>
              <a:buClrTx/>
              <a:buSzTx/>
              <a:buFontTx/>
              <a:buNone/>
              <a:tabLst/>
              <a:defRPr/>
            </a:pPr>
            <a:r>
              <a:rPr kumimoji="0" lang="es-ES" sz="2600" b="1" i="0" u="none" strike="noStrike" kern="1200" cap="none" spc="0" normalizeH="0" baseline="0" noProof="0" dirty="0" smtClean="0">
                <a:ln>
                  <a:noFill/>
                </a:ln>
                <a:solidFill>
                  <a:schemeClr val="tx1">
                    <a:lumMod val="50000"/>
                    <a:lumOff val="50000"/>
                  </a:schemeClr>
                </a:solidFill>
                <a:effectLst/>
                <a:uLnTx/>
                <a:uFillTx/>
                <a:ea typeface="+mj-ea"/>
                <a:cs typeface="+mj-cs"/>
              </a:rPr>
              <a:t>EN EL DERECHO</a:t>
            </a:r>
          </a:p>
          <a:p>
            <a:pPr marL="0" marR="0" lvl="0" indent="0" algn="just" defTabSz="914400" rtl="0" eaLnBrk="1" fontAlgn="auto" latinLnBrk="0" hangingPunct="1">
              <a:lnSpc>
                <a:spcPct val="100000"/>
              </a:lnSpc>
              <a:spcBef>
                <a:spcPct val="0"/>
              </a:spcBef>
              <a:spcAft>
                <a:spcPts val="0"/>
              </a:spcAft>
              <a:buClrTx/>
              <a:buSzTx/>
              <a:buFontTx/>
              <a:buNone/>
              <a:tabLst/>
              <a:defRPr/>
            </a:pPr>
            <a:r>
              <a:rPr kumimoji="0" lang="es-ES" sz="3600" b="1" i="0" u="none" strike="noStrike" kern="1200" cap="none" spc="0" normalizeH="0" baseline="0" noProof="0" dirty="0" smtClean="0">
                <a:ln>
                  <a:noFill/>
                </a:ln>
                <a:solidFill>
                  <a:srgbClr val="C00000"/>
                </a:solidFill>
                <a:effectLst/>
                <a:uLnTx/>
                <a:uFillTx/>
                <a:ea typeface="+mj-ea"/>
                <a:cs typeface="+mj-cs"/>
              </a:rPr>
              <a:t>./</a:t>
            </a:r>
            <a:r>
              <a:rPr lang="es-ES" sz="2600" dirty="0">
                <a:ea typeface="+mj-ea"/>
                <a:cs typeface="+mj-cs"/>
              </a:rPr>
              <a:t>es una </a:t>
            </a:r>
            <a:r>
              <a:rPr kumimoji="0" lang="es-ES" sz="2600" b="0" i="0" u="none" strike="noStrike" kern="1200" cap="none" spc="0" normalizeH="0" baseline="0" noProof="0" dirty="0" smtClean="0">
                <a:ln>
                  <a:noFill/>
                </a:ln>
                <a:solidFill>
                  <a:schemeClr val="tx1"/>
                </a:solidFill>
                <a:effectLst/>
                <a:uLnTx/>
                <a:uFillTx/>
                <a:ea typeface="+mj-ea"/>
                <a:cs typeface="+mj-cs"/>
              </a:rPr>
              <a:t>persona física o de existencia ideal que forma parte de un</a:t>
            </a:r>
            <a:r>
              <a:rPr kumimoji="0" lang="es-ES" sz="2600" b="0" i="0" u="none" strike="noStrike" kern="1200" cap="none" spc="0" normalizeH="0" noProof="0" dirty="0" smtClean="0">
                <a:ln>
                  <a:noFill/>
                </a:ln>
                <a:solidFill>
                  <a:schemeClr val="tx1"/>
                </a:solidFill>
                <a:effectLst/>
                <a:uLnTx/>
                <a:uFillTx/>
                <a:ea typeface="+mj-ea"/>
                <a:cs typeface="+mj-cs"/>
              </a:rPr>
              <a:t> </a:t>
            </a:r>
            <a:r>
              <a:rPr kumimoji="0" lang="es-ES" sz="2600" b="0" i="0" u="none" strike="noStrike" kern="1200" cap="none" spc="0" normalizeH="0" baseline="0" noProof="0" dirty="0" smtClean="0">
                <a:ln>
                  <a:noFill/>
                </a:ln>
                <a:solidFill>
                  <a:schemeClr val="tx1"/>
                </a:solidFill>
                <a:effectLst/>
                <a:uLnTx/>
                <a:uFillTx/>
                <a:ea typeface="+mj-ea"/>
                <a:cs typeface="+mj-cs"/>
              </a:rPr>
              <a:t>conflicto.</a:t>
            </a:r>
          </a:p>
          <a:p>
            <a:pPr marL="0" marR="0" lvl="0" indent="0" algn="just" defTabSz="914400" rtl="0" eaLnBrk="1" fontAlgn="auto" latinLnBrk="0" hangingPunct="1">
              <a:lnSpc>
                <a:spcPct val="100000"/>
              </a:lnSpc>
              <a:spcBef>
                <a:spcPct val="0"/>
              </a:spcBef>
              <a:spcAft>
                <a:spcPts val="0"/>
              </a:spcAft>
              <a:buClrTx/>
              <a:buSzTx/>
              <a:buFontTx/>
              <a:buNone/>
              <a:tabLst/>
              <a:defRPr/>
            </a:pPr>
            <a:endParaRPr lang="es-ES" sz="2600" b="1" dirty="0">
              <a:solidFill>
                <a:schemeClr val="tx1">
                  <a:lumMod val="50000"/>
                  <a:lumOff val="50000"/>
                </a:schemeClr>
              </a:solidFill>
              <a:ea typeface="+mj-ea"/>
              <a:cs typeface="+mj-cs"/>
            </a:endParaRPr>
          </a:p>
          <a:p>
            <a:pPr marL="0" marR="0" lvl="0" indent="0" algn="just" defTabSz="914400" rtl="0" eaLnBrk="1" fontAlgn="auto" latinLnBrk="0" hangingPunct="1">
              <a:lnSpc>
                <a:spcPct val="100000"/>
              </a:lnSpc>
              <a:spcBef>
                <a:spcPct val="0"/>
              </a:spcBef>
              <a:spcAft>
                <a:spcPts val="0"/>
              </a:spcAft>
              <a:buClrTx/>
              <a:buSzTx/>
              <a:buFontTx/>
              <a:buNone/>
              <a:tabLst/>
              <a:defRPr/>
            </a:pPr>
            <a:r>
              <a:rPr lang="es-CO" sz="2600" b="1" dirty="0">
                <a:solidFill>
                  <a:schemeClr val="tx1">
                    <a:lumMod val="50000"/>
                    <a:lumOff val="50000"/>
                  </a:schemeClr>
                </a:solidFill>
                <a:ea typeface="+mj-ea"/>
                <a:cs typeface="+mj-cs"/>
              </a:rPr>
              <a:t>EN LAS CIENCIAS SOCIALES</a:t>
            </a:r>
          </a:p>
          <a:p>
            <a:pPr marL="0" marR="0" lvl="0" indent="0" algn="just" defTabSz="914400" rtl="0" eaLnBrk="1" fontAlgn="auto" latinLnBrk="0" hangingPunct="1">
              <a:lnSpc>
                <a:spcPct val="100000"/>
              </a:lnSpc>
              <a:spcBef>
                <a:spcPct val="0"/>
              </a:spcBef>
              <a:spcAft>
                <a:spcPts val="0"/>
              </a:spcAft>
              <a:buClrTx/>
              <a:buSzTx/>
              <a:buFontTx/>
              <a:buNone/>
              <a:tabLst/>
              <a:defRPr/>
            </a:pPr>
            <a:r>
              <a:rPr lang="es-CO" sz="3600" b="1" dirty="0" smtClean="0">
                <a:solidFill>
                  <a:srgbClr val="C00000"/>
                </a:solidFill>
                <a:ea typeface="+mj-ea"/>
                <a:cs typeface="+mj-cs"/>
              </a:rPr>
              <a:t>./</a:t>
            </a:r>
            <a:r>
              <a:rPr lang="es-CO" sz="2600" dirty="0" smtClean="0">
                <a:ea typeface="+mj-ea"/>
                <a:cs typeface="+mj-cs"/>
              </a:rPr>
              <a:t>son </a:t>
            </a:r>
            <a:r>
              <a:rPr lang="es-CO" sz="2600" dirty="0">
                <a:ea typeface="+mj-ea"/>
                <a:cs typeface="+mj-cs"/>
              </a:rPr>
              <a:t>cada una de las personas que pertenecen a una organización humana</a:t>
            </a:r>
            <a:r>
              <a:rPr lang="es-CO" sz="2600" dirty="0" smtClean="0">
                <a:ea typeface="+mj-ea"/>
                <a:cs typeface="+mj-cs"/>
              </a:rPr>
              <a:t>.</a:t>
            </a:r>
          </a:p>
          <a:p>
            <a:pPr marL="0" marR="0" lvl="0" indent="0" algn="just" defTabSz="914400" rtl="0" eaLnBrk="1" fontAlgn="auto" latinLnBrk="0" hangingPunct="1">
              <a:lnSpc>
                <a:spcPct val="100000"/>
              </a:lnSpc>
              <a:spcBef>
                <a:spcPct val="0"/>
              </a:spcBef>
              <a:spcAft>
                <a:spcPts val="0"/>
              </a:spcAft>
              <a:buClrTx/>
              <a:buSzTx/>
              <a:buFontTx/>
              <a:buNone/>
              <a:tabLst/>
              <a:defRPr/>
            </a:pPr>
            <a:endParaRPr kumimoji="0" lang="es-ES" sz="4400" b="0" i="0" u="none" strike="noStrike" kern="1200" cap="none" spc="0" normalizeH="0" baseline="0" noProof="0" dirty="0" smtClean="0">
              <a:ln>
                <a:noFill/>
              </a:ln>
              <a:solidFill>
                <a:schemeClr val="tx1"/>
              </a:solidFill>
              <a:effectLst/>
              <a:uLnTx/>
              <a:uFillTx/>
              <a:ea typeface="+mj-ea"/>
              <a:cs typeface="+mj-cs"/>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3.bp.blogspot.com/_L1M2v-JfO0Q/SEbrxv0cK5I/AAAAAAAAAlU/As-cj9hxOK4/s400/003_people_animal.jpg"/>
          <p:cNvPicPr>
            <a:picLocks noChangeAspect="1" noChangeArrowheads="1"/>
          </p:cNvPicPr>
          <p:nvPr/>
        </p:nvPicPr>
        <p:blipFill>
          <a:blip r:embed="rId3"/>
          <a:srcRect/>
          <a:stretch>
            <a:fillRect/>
          </a:stretch>
        </p:blipFill>
        <p:spPr bwMode="auto">
          <a:xfrm flipH="1">
            <a:off x="-2" y="0"/>
            <a:ext cx="9191985" cy="6858000"/>
          </a:xfrm>
          <a:prstGeom prst="rect">
            <a:avLst/>
          </a:prstGeom>
          <a:noFill/>
          <a:ln>
            <a:noFill/>
          </a:ln>
          <a:effectLst/>
          <a:scene3d>
            <a:camera prst="orthographicFront">
              <a:rot lat="0" lon="0" rev="0"/>
            </a:camera>
            <a:lightRig rig="chilly" dir="t">
              <a:rot lat="0" lon="0" rev="18480000"/>
            </a:lightRig>
          </a:scene3d>
          <a:sp3d prstMaterial="clear">
            <a:bevelT h="63500"/>
          </a:sp3d>
        </p:spPr>
      </p:pic>
      <p:sp>
        <p:nvSpPr>
          <p:cNvPr id="5" name="4 Rectángulo"/>
          <p:cNvSpPr/>
          <p:nvPr/>
        </p:nvSpPr>
        <p:spPr>
          <a:xfrm>
            <a:off x="1000100" y="1714488"/>
            <a:ext cx="7215238" cy="4524315"/>
          </a:xfrm>
          <a:prstGeom prst="rect">
            <a:avLst/>
          </a:prstGeom>
        </p:spPr>
        <p:txBody>
          <a:bodyPr wrap="square">
            <a:spAutoFit/>
          </a:bodyPr>
          <a:lstStyle/>
          <a:p>
            <a:r>
              <a:rPr lang="es-ES" sz="2400" b="1" dirty="0">
                <a:solidFill>
                  <a:srgbClr val="C00000"/>
                </a:solidFill>
              </a:rPr>
              <a:t>./ </a:t>
            </a:r>
            <a:r>
              <a:rPr lang="es-ES" sz="2400" dirty="0" smtClean="0"/>
              <a:t>el </a:t>
            </a:r>
            <a:r>
              <a:rPr lang="es-ES" sz="2400" b="1" dirty="0" smtClean="0">
                <a:solidFill>
                  <a:srgbClr val="C00000"/>
                </a:solidFill>
              </a:rPr>
              <a:t>actor social </a:t>
            </a:r>
            <a:r>
              <a:rPr lang="es-ES" sz="2400" dirty="0" smtClean="0"/>
              <a:t>puede ser:  </a:t>
            </a:r>
            <a:r>
              <a:rPr lang="es-ES" sz="2400" dirty="0"/>
              <a:t>un individuo, </a:t>
            </a:r>
            <a:r>
              <a:rPr lang="es-ES" sz="2400" dirty="0" smtClean="0"/>
              <a:t>una red, un </a:t>
            </a:r>
            <a:r>
              <a:rPr lang="es-ES" sz="2400" dirty="0"/>
              <a:t>grupo, </a:t>
            </a:r>
            <a:r>
              <a:rPr lang="es-ES" sz="2400" dirty="0" smtClean="0"/>
              <a:t>un colectivo o una sociedad (</a:t>
            </a:r>
            <a:r>
              <a:rPr lang="es-ES" sz="2400" dirty="0" err="1" smtClean="0"/>
              <a:t>Merton</a:t>
            </a:r>
            <a:r>
              <a:rPr lang="es-ES" sz="2400" dirty="0" smtClean="0"/>
              <a:t>). </a:t>
            </a:r>
          </a:p>
          <a:p>
            <a:endParaRPr lang="es-CO" sz="2400" dirty="0"/>
          </a:p>
          <a:p>
            <a:r>
              <a:rPr lang="es-CO" sz="2400" b="1" dirty="0" smtClean="0">
                <a:solidFill>
                  <a:srgbClr val="C00000"/>
                </a:solidFill>
              </a:rPr>
              <a:t>./</a:t>
            </a:r>
            <a:r>
              <a:rPr lang="es-CO" sz="2400" dirty="0" smtClean="0"/>
              <a:t> </a:t>
            </a:r>
            <a:r>
              <a:rPr lang="es-ES" sz="2400" dirty="0"/>
              <a:t>el </a:t>
            </a:r>
            <a:r>
              <a:rPr lang="es-ES" sz="2400" b="1" dirty="0">
                <a:solidFill>
                  <a:srgbClr val="C00000"/>
                </a:solidFill>
              </a:rPr>
              <a:t>actor </a:t>
            </a:r>
            <a:r>
              <a:rPr lang="es-ES" sz="2400" b="1" dirty="0" smtClean="0">
                <a:solidFill>
                  <a:srgbClr val="C00000"/>
                </a:solidFill>
              </a:rPr>
              <a:t>social </a:t>
            </a:r>
            <a:r>
              <a:rPr lang="es-ES" sz="2400" dirty="0" smtClean="0"/>
              <a:t>cuenta </a:t>
            </a:r>
            <a:r>
              <a:rPr lang="es-ES" sz="2400" dirty="0"/>
              <a:t>con </a:t>
            </a:r>
            <a:r>
              <a:rPr lang="es-ES" sz="2400" u="sng" dirty="0"/>
              <a:t>recursos</a:t>
            </a:r>
            <a:r>
              <a:rPr lang="es-ES" sz="2400" dirty="0"/>
              <a:t> muy diversos como riquezas, una profesión, determinado potencial socio-cultural, poder político y socioeconómico, relaciones interpersonales, etc.</a:t>
            </a:r>
            <a:endParaRPr lang="es-ES" sz="2400" dirty="0" smtClean="0"/>
          </a:p>
          <a:p>
            <a:endParaRPr lang="es-CO" sz="2400" dirty="0" smtClean="0"/>
          </a:p>
          <a:p>
            <a:r>
              <a:rPr lang="es-CO" sz="2400" b="1" dirty="0" smtClean="0">
                <a:solidFill>
                  <a:srgbClr val="C00000"/>
                </a:solidFill>
              </a:rPr>
              <a:t>./ </a:t>
            </a:r>
            <a:r>
              <a:rPr lang="es-CO" sz="2400" dirty="0" smtClean="0"/>
              <a:t>el </a:t>
            </a:r>
            <a:r>
              <a:rPr lang="es-CO" sz="2400" b="1" dirty="0" smtClean="0">
                <a:solidFill>
                  <a:srgbClr val="C00000"/>
                </a:solidFill>
              </a:rPr>
              <a:t>actor social </a:t>
            </a:r>
            <a:r>
              <a:rPr lang="es-ES" sz="2400" dirty="0" smtClean="0"/>
              <a:t>actúan en función de la idiosincrasia o de modo más preciso desde su </a:t>
            </a:r>
            <a:r>
              <a:rPr lang="es-ES" sz="2400" u="sng" dirty="0" smtClean="0"/>
              <a:t>identidad social (</a:t>
            </a:r>
            <a:r>
              <a:rPr lang="es-ES" sz="2400" u="sng" dirty="0" err="1" smtClean="0"/>
              <a:t>Simmel</a:t>
            </a:r>
            <a:r>
              <a:rPr lang="es-ES" sz="2400" u="sng" dirty="0" smtClean="0"/>
              <a:t>)</a:t>
            </a:r>
            <a:r>
              <a:rPr lang="es-ES" sz="2400" dirty="0" smtClean="0"/>
              <a:t>.</a:t>
            </a:r>
            <a:endParaRPr lang="es-CO" sz="2400" b="1" dirty="0">
              <a:solidFill>
                <a:srgbClr val="C00000"/>
              </a:solidFill>
            </a:endParaRPr>
          </a:p>
          <a:p>
            <a:endParaRPr lang="es-ES" sz="24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2" name="Picture 2" descr="http://3.bp.blogspot.com/_L1M2v-JfO0Q/SEbrx-DHsqI/AAAAAAAAAlc/nPOkU4veUG4/s400/004_people_animal.jpg"/>
          <p:cNvPicPr>
            <a:picLocks noChangeAspect="1" noChangeArrowheads="1"/>
          </p:cNvPicPr>
          <p:nvPr/>
        </p:nvPicPr>
        <p:blipFill>
          <a:blip r:embed="rId3"/>
          <a:srcRect/>
          <a:stretch>
            <a:fillRect/>
          </a:stretch>
        </p:blipFill>
        <p:spPr bwMode="auto">
          <a:xfrm>
            <a:off x="-12104" y="0"/>
            <a:ext cx="9156104" cy="6858000"/>
          </a:xfrm>
          <a:prstGeom prst="rect">
            <a:avLst/>
          </a:prstGeom>
          <a:noFill/>
          <a:ln>
            <a:noFill/>
          </a:ln>
          <a:effectLst/>
        </p:spPr>
      </p:pic>
      <p:sp>
        <p:nvSpPr>
          <p:cNvPr id="5" name="4 Rectángulo"/>
          <p:cNvSpPr/>
          <p:nvPr/>
        </p:nvSpPr>
        <p:spPr>
          <a:xfrm>
            <a:off x="0" y="3427775"/>
            <a:ext cx="9144000" cy="3477875"/>
          </a:xfrm>
          <a:prstGeom prst="rect">
            <a:avLst/>
          </a:prstGeom>
          <a:solidFill>
            <a:srgbClr val="A6A6A6">
              <a:alpha val="63137"/>
            </a:srgbClr>
          </a:solidFill>
        </p:spPr>
        <p:txBody>
          <a:bodyPr wrap="square">
            <a:spAutoFit/>
          </a:bodyPr>
          <a:lstStyle/>
          <a:p>
            <a:pPr algn="ctr"/>
            <a:endParaRPr lang="es-ES" sz="4400" b="1" dirty="0" smtClean="0">
              <a:solidFill>
                <a:schemeClr val="bg1"/>
              </a:solidFill>
            </a:endParaRPr>
          </a:p>
          <a:p>
            <a:pPr algn="ctr"/>
            <a:endParaRPr lang="es-ES" sz="4400" b="1" dirty="0">
              <a:solidFill>
                <a:schemeClr val="bg1"/>
              </a:solidFill>
            </a:endParaRPr>
          </a:p>
          <a:p>
            <a:pPr algn="ctr"/>
            <a:endParaRPr lang="es-ES" sz="4400" b="1" dirty="0" smtClean="0">
              <a:solidFill>
                <a:schemeClr val="bg1"/>
              </a:solidFill>
            </a:endParaRPr>
          </a:p>
          <a:p>
            <a:pPr algn="ctr"/>
            <a:endParaRPr lang="es-CO" sz="4400" b="1" dirty="0">
              <a:solidFill>
                <a:schemeClr val="bg1"/>
              </a:solidFill>
            </a:endParaRPr>
          </a:p>
          <a:p>
            <a:pPr algn="ctr"/>
            <a:endParaRPr lang="es-ES" sz="4400" b="1" dirty="0" smtClean="0">
              <a:solidFill>
                <a:schemeClr val="bg1"/>
              </a:solidFill>
            </a:endParaRPr>
          </a:p>
        </p:txBody>
      </p:sp>
      <p:sp>
        <p:nvSpPr>
          <p:cNvPr id="7" name="6 Rectángulo"/>
          <p:cNvSpPr/>
          <p:nvPr/>
        </p:nvSpPr>
        <p:spPr>
          <a:xfrm>
            <a:off x="0" y="-38100"/>
            <a:ext cx="9144000" cy="3477875"/>
          </a:xfrm>
          <a:prstGeom prst="rect">
            <a:avLst/>
          </a:prstGeom>
          <a:solidFill>
            <a:srgbClr val="A6A6A6">
              <a:alpha val="63137"/>
            </a:srgbClr>
          </a:solidFill>
        </p:spPr>
        <p:txBody>
          <a:bodyPr wrap="square">
            <a:spAutoFit/>
          </a:bodyPr>
          <a:lstStyle/>
          <a:p>
            <a:pPr algn="ctr"/>
            <a:endParaRPr lang="es-ES" sz="4400" b="1" dirty="0" smtClean="0">
              <a:solidFill>
                <a:schemeClr val="bg1"/>
              </a:solidFill>
            </a:endParaRPr>
          </a:p>
          <a:p>
            <a:pPr algn="ctr"/>
            <a:endParaRPr lang="es-ES" sz="4400" b="1" dirty="0">
              <a:solidFill>
                <a:schemeClr val="bg1"/>
              </a:solidFill>
            </a:endParaRPr>
          </a:p>
          <a:p>
            <a:pPr algn="ctr"/>
            <a:endParaRPr lang="es-ES" sz="4400" b="1" dirty="0" smtClean="0">
              <a:solidFill>
                <a:schemeClr val="bg1"/>
              </a:solidFill>
            </a:endParaRPr>
          </a:p>
          <a:p>
            <a:pPr algn="ctr"/>
            <a:endParaRPr lang="es-CO" sz="4400" b="1" dirty="0">
              <a:solidFill>
                <a:schemeClr val="bg1"/>
              </a:solidFill>
            </a:endParaRPr>
          </a:p>
          <a:p>
            <a:pPr algn="ctr"/>
            <a:endParaRPr lang="es-ES" sz="4400" b="1" dirty="0" smtClean="0">
              <a:solidFill>
                <a:schemeClr val="bg1"/>
              </a:solidFill>
            </a:endParaRPr>
          </a:p>
        </p:txBody>
      </p:sp>
      <p:sp>
        <p:nvSpPr>
          <p:cNvPr id="6" name="5 Rectángulo"/>
          <p:cNvSpPr/>
          <p:nvPr/>
        </p:nvSpPr>
        <p:spPr>
          <a:xfrm>
            <a:off x="500034" y="1643050"/>
            <a:ext cx="8358214" cy="3477875"/>
          </a:xfrm>
          <a:prstGeom prst="rect">
            <a:avLst/>
          </a:prstGeom>
        </p:spPr>
        <p:txBody>
          <a:bodyPr wrap="square">
            <a:spAutoFit/>
          </a:bodyPr>
          <a:lstStyle/>
          <a:p>
            <a:pPr lvl="0" algn="ctr"/>
            <a:r>
              <a:rPr lang="es-ES" sz="4400" b="1" dirty="0">
                <a:solidFill>
                  <a:prstClr val="white"/>
                </a:solidFill>
              </a:rPr>
              <a:t>La identidad como los recursos son construidos por el actor en interacción con otros actores; construcción que se percibe </a:t>
            </a:r>
            <a:r>
              <a:rPr lang="es-ES" sz="4400" b="1" dirty="0" smtClean="0">
                <a:solidFill>
                  <a:prstClr val="white"/>
                </a:solidFill>
              </a:rPr>
              <a:t>como</a:t>
            </a:r>
          </a:p>
          <a:p>
            <a:pPr lvl="0" algn="ctr"/>
            <a:r>
              <a:rPr lang="es-ES" sz="4400" b="1" dirty="0" smtClean="0">
                <a:solidFill>
                  <a:prstClr val="white"/>
                </a:solidFill>
              </a:rPr>
              <a:t> </a:t>
            </a:r>
            <a:r>
              <a:rPr lang="es-ES" sz="4400" b="1" dirty="0">
                <a:solidFill>
                  <a:prstClr val="white"/>
                </a:solidFill>
              </a:rPr>
              <a:t>una </a:t>
            </a:r>
            <a:r>
              <a:rPr lang="es-ES" sz="4400" b="1" u="sng" dirty="0">
                <a:solidFill>
                  <a:prstClr val="white"/>
                </a:solidFill>
              </a:rPr>
              <a:t>acción</a:t>
            </a:r>
            <a:r>
              <a:rPr lang="es-ES" sz="4400" b="1" dirty="0">
                <a:solidFill>
                  <a:prstClr val="white"/>
                </a:solidFill>
              </a:rPr>
              <a:t> que nos </a:t>
            </a:r>
            <a:r>
              <a:rPr lang="es-ES" sz="4400" b="1" u="sng" dirty="0">
                <a:solidFill>
                  <a:prstClr val="white"/>
                </a:solidFill>
              </a:rPr>
              <a:t>representa</a:t>
            </a:r>
            <a:r>
              <a:rPr lang="es-ES" sz="4400" b="1" dirty="0">
                <a:solidFill>
                  <a:prstClr val="white"/>
                </a:solidFill>
              </a:rPr>
              <a:t>.</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http://1.bp.blogspot.com/_L1M2v-JfO0Q/SEbrxOd0mnI/AAAAAAAAAlE/bz6KjYUe5TA/s400/001_people_animal.jpg"/>
          <p:cNvPicPr>
            <a:picLocks noChangeAspect="1" noChangeArrowheads="1"/>
          </p:cNvPicPr>
          <p:nvPr/>
        </p:nvPicPr>
        <p:blipFill>
          <a:blip r:embed="rId3"/>
          <a:srcRect/>
          <a:stretch>
            <a:fillRect/>
          </a:stretch>
        </p:blipFill>
        <p:spPr bwMode="auto">
          <a:xfrm flipH="1">
            <a:off x="-12072" y="0"/>
            <a:ext cx="9156104" cy="6858000"/>
          </a:xfrm>
          <a:prstGeom prst="rect">
            <a:avLst/>
          </a:prstGeom>
          <a:noFill/>
          <a:ln>
            <a:noFill/>
          </a:ln>
          <a:effectLst/>
        </p:spPr>
      </p:pic>
      <p:sp>
        <p:nvSpPr>
          <p:cNvPr id="7" name="1 Título"/>
          <p:cNvSpPr txBox="1">
            <a:spLocks/>
          </p:cNvSpPr>
          <p:nvPr/>
        </p:nvSpPr>
        <p:spPr>
          <a:xfrm>
            <a:off x="785786" y="428604"/>
            <a:ext cx="7500990" cy="557214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s-CO" sz="5400" b="1" i="0" u="none" strike="noStrike" kern="1200" cap="none" spc="0" normalizeH="0" baseline="0" noProof="0" dirty="0" smtClean="0">
                <a:ln>
                  <a:noFill/>
                </a:ln>
                <a:solidFill>
                  <a:schemeClr val="bg1"/>
                </a:solidFill>
                <a:effectLst/>
                <a:uLnTx/>
                <a:uFillTx/>
                <a:latin typeface="+mj-lt"/>
                <a:ea typeface="+mj-ea"/>
                <a:cs typeface="+mj-cs"/>
              </a:rPr>
              <a:t>ACCION SOCIAL</a:t>
            </a:r>
          </a:p>
          <a:p>
            <a:pPr lvl="0">
              <a:spcBef>
                <a:spcPct val="0"/>
              </a:spcBef>
            </a:pPr>
            <a:endParaRPr lang="es-ES" sz="2400" dirty="0">
              <a:solidFill>
                <a:schemeClr val="bg1"/>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http://1.bp.blogspot.com/_L1M2v-JfO0Q/SEbrxOd0mnI/AAAAAAAAAlE/bz6KjYUe5TA/s400/001_people_animal.jpg"/>
          <p:cNvPicPr>
            <a:picLocks noChangeAspect="1" noChangeArrowheads="1"/>
          </p:cNvPicPr>
          <p:nvPr/>
        </p:nvPicPr>
        <p:blipFill>
          <a:blip r:embed="rId3"/>
          <a:srcRect/>
          <a:stretch>
            <a:fillRect/>
          </a:stretch>
        </p:blipFill>
        <p:spPr bwMode="auto">
          <a:xfrm flipH="1">
            <a:off x="-12104" y="0"/>
            <a:ext cx="9156104" cy="6858000"/>
          </a:xfrm>
          <a:prstGeom prst="rect">
            <a:avLst/>
          </a:prstGeom>
          <a:noFill/>
          <a:ln>
            <a:noFill/>
          </a:ln>
          <a:effectLst/>
          <a:scene3d>
            <a:camera prst="orthographicFront">
              <a:rot lat="0" lon="0" rev="0"/>
            </a:camera>
            <a:lightRig rig="chilly" dir="t">
              <a:rot lat="0" lon="0" rev="18480000"/>
            </a:lightRig>
          </a:scene3d>
          <a:sp3d prstMaterial="clear">
            <a:bevelT h="63500"/>
          </a:sp3d>
        </p:spPr>
      </p:pic>
      <p:sp>
        <p:nvSpPr>
          <p:cNvPr id="6" name="1 Título"/>
          <p:cNvSpPr txBox="1">
            <a:spLocks/>
          </p:cNvSpPr>
          <p:nvPr/>
        </p:nvSpPr>
        <p:spPr>
          <a:xfrm>
            <a:off x="785786" y="785818"/>
            <a:ext cx="7500990" cy="557214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s-CO" sz="5200" b="1" i="0" u="none" strike="noStrike" kern="1200" cap="none" spc="0" normalizeH="0" baseline="0" noProof="0" dirty="0" smtClean="0">
                <a:ln>
                  <a:noFill/>
                </a:ln>
                <a:solidFill>
                  <a:srgbClr val="C00000"/>
                </a:solidFill>
                <a:effectLst/>
                <a:uLnTx/>
                <a:uFillTx/>
                <a:latin typeface="+mj-lt"/>
                <a:ea typeface="+mj-ea"/>
                <a:cs typeface="+mj-cs"/>
              </a:rPr>
              <a:t>ACCION SOCIAL</a:t>
            </a:r>
            <a:endParaRPr kumimoji="0" lang="es-CO" sz="4400" b="1" i="0" u="none" strike="noStrike" kern="1200" cap="none" spc="0" normalizeH="0" baseline="0" noProof="0" dirty="0" smtClean="0">
              <a:ln>
                <a:noFill/>
              </a:ln>
              <a:solidFill>
                <a:schemeClr val="tx1"/>
              </a:solidFill>
              <a:effectLst/>
              <a:uLnTx/>
              <a:uFillTx/>
              <a:latin typeface="+mj-lt"/>
              <a:ea typeface="+mj-ea"/>
              <a:cs typeface="+mj-cs"/>
            </a:endParaRPr>
          </a:p>
          <a:p>
            <a:pPr algn="ctr">
              <a:spcBef>
                <a:spcPct val="0"/>
              </a:spcBef>
            </a:pPr>
            <a:r>
              <a:rPr lang="es-CO" sz="2400" b="1" dirty="0" smtClean="0">
                <a:solidFill>
                  <a:schemeClr val="tx1">
                    <a:lumMod val="50000"/>
                    <a:lumOff val="50000"/>
                  </a:schemeClr>
                </a:solidFill>
              </a:rPr>
              <a:t>PSICOLOGIA/</a:t>
            </a:r>
            <a:r>
              <a:rPr lang="es-ES" sz="2400" b="1" dirty="0" smtClean="0">
                <a:solidFill>
                  <a:schemeClr val="tx1">
                    <a:lumMod val="50000"/>
                    <a:lumOff val="50000"/>
                  </a:schemeClr>
                </a:solidFill>
              </a:rPr>
              <a:t>SOCIOLOGIA/</a:t>
            </a:r>
            <a:r>
              <a:rPr lang="es-CO" sz="2400" b="1" dirty="0" smtClean="0">
                <a:solidFill>
                  <a:schemeClr val="tx1">
                    <a:lumMod val="50000"/>
                    <a:lumOff val="50000"/>
                  </a:schemeClr>
                </a:solidFill>
              </a:rPr>
              <a:t>ANTROPOLOGIA</a:t>
            </a:r>
          </a:p>
          <a:p>
            <a:pPr algn="ctr">
              <a:spcBef>
                <a:spcPct val="0"/>
              </a:spcBef>
            </a:pPr>
            <a:r>
              <a:rPr lang="es-CO" dirty="0" smtClean="0">
                <a:solidFill>
                  <a:schemeClr val="tx1">
                    <a:lumMod val="50000"/>
                    <a:lumOff val="50000"/>
                  </a:schemeClr>
                </a:solidFill>
              </a:rPr>
              <a:t>Max Weber,  </a:t>
            </a:r>
            <a:r>
              <a:rPr lang="es-CO" dirty="0" err="1" smtClean="0">
                <a:solidFill>
                  <a:schemeClr val="tx1">
                    <a:lumMod val="50000"/>
                    <a:lumOff val="50000"/>
                  </a:schemeClr>
                </a:solidFill>
              </a:rPr>
              <a:t>Emile</a:t>
            </a:r>
            <a:r>
              <a:rPr lang="es-CO" dirty="0" smtClean="0">
                <a:solidFill>
                  <a:schemeClr val="tx1">
                    <a:lumMod val="50000"/>
                    <a:lumOff val="50000"/>
                  </a:schemeClr>
                </a:solidFill>
              </a:rPr>
              <a:t> </a:t>
            </a:r>
            <a:r>
              <a:rPr lang="es-CO" dirty="0" err="1" smtClean="0">
                <a:solidFill>
                  <a:schemeClr val="tx1">
                    <a:lumMod val="50000"/>
                    <a:lumOff val="50000"/>
                  </a:schemeClr>
                </a:solidFill>
              </a:rPr>
              <a:t>Durkhaim</a:t>
            </a:r>
            <a:r>
              <a:rPr lang="es-CO" dirty="0" smtClean="0">
                <a:solidFill>
                  <a:schemeClr val="tx1">
                    <a:lumMod val="50000"/>
                    <a:lumOff val="50000"/>
                  </a:schemeClr>
                </a:solidFill>
              </a:rPr>
              <a:t>,  George Mead, </a:t>
            </a:r>
            <a:r>
              <a:rPr lang="es-CO" dirty="0" err="1" smtClean="0">
                <a:solidFill>
                  <a:schemeClr val="tx1">
                    <a:lumMod val="50000"/>
                    <a:lumOff val="50000"/>
                  </a:schemeClr>
                </a:solidFill>
              </a:rPr>
              <a:t>Talcott</a:t>
            </a:r>
            <a:r>
              <a:rPr lang="es-CO" dirty="0" smtClean="0">
                <a:solidFill>
                  <a:schemeClr val="tx1">
                    <a:lumMod val="50000"/>
                    <a:lumOff val="50000"/>
                  </a:schemeClr>
                </a:solidFill>
              </a:rPr>
              <a:t> </a:t>
            </a:r>
            <a:r>
              <a:rPr lang="es-CO" dirty="0" err="1" smtClean="0">
                <a:solidFill>
                  <a:schemeClr val="tx1">
                    <a:lumMod val="50000"/>
                    <a:lumOff val="50000"/>
                  </a:schemeClr>
                </a:solidFill>
              </a:rPr>
              <a:t>Parsons</a:t>
            </a:r>
            <a:r>
              <a:rPr lang="es-CO" dirty="0" smtClean="0">
                <a:solidFill>
                  <a:schemeClr val="tx1">
                    <a:lumMod val="50000"/>
                    <a:lumOff val="50000"/>
                  </a:schemeClr>
                </a:solidFill>
              </a:rPr>
              <a:t>,  entre otros</a:t>
            </a:r>
            <a:endParaRPr lang="es-ES" dirty="0" smtClean="0">
              <a:solidFill>
                <a:schemeClr val="tx1">
                  <a:lumMod val="50000"/>
                  <a:lumOff val="50000"/>
                </a:schemeClr>
              </a:solidFill>
            </a:endParaRPr>
          </a:p>
          <a:p>
            <a:pPr algn="just">
              <a:spcBef>
                <a:spcPct val="0"/>
              </a:spcBef>
            </a:pPr>
            <a:endParaRPr lang="es-ES" sz="3200" b="1" dirty="0" smtClean="0">
              <a:solidFill>
                <a:schemeClr val="tx1">
                  <a:lumMod val="50000"/>
                  <a:lumOff val="50000"/>
                </a:schemeClr>
              </a:solidFill>
            </a:endParaRPr>
          </a:p>
          <a:p>
            <a:pPr algn="just">
              <a:spcBef>
                <a:spcPct val="0"/>
              </a:spcBef>
            </a:pPr>
            <a:r>
              <a:rPr lang="es-ES" sz="2400" b="1" dirty="0" smtClean="0">
                <a:solidFill>
                  <a:schemeClr val="tx1">
                    <a:lumMod val="50000"/>
                    <a:lumOff val="50000"/>
                  </a:schemeClr>
                </a:solidFill>
              </a:rPr>
              <a:t>TEORÍA DEL SUJETO</a:t>
            </a:r>
          </a:p>
          <a:p>
            <a:pPr algn="just">
              <a:spcBef>
                <a:spcPct val="0"/>
              </a:spcBef>
            </a:pPr>
            <a:r>
              <a:rPr lang="es-ES" sz="3600" b="1" dirty="0" smtClean="0">
                <a:solidFill>
                  <a:srgbClr val="C00000"/>
                </a:solidFill>
                <a:ea typeface="+mj-ea"/>
                <a:cs typeface="+mj-cs"/>
              </a:rPr>
              <a:t>./</a:t>
            </a:r>
            <a:r>
              <a:rPr lang="es-ES" sz="2400" dirty="0" smtClean="0">
                <a:ea typeface="+mj-ea"/>
                <a:cs typeface="+mj-cs"/>
              </a:rPr>
              <a:t>postula al </a:t>
            </a:r>
            <a:r>
              <a:rPr lang="es-ES" sz="2400" u="sng" dirty="0" smtClean="0">
                <a:ea typeface="+mj-ea"/>
                <a:cs typeface="+mj-cs"/>
              </a:rPr>
              <a:t>individuo</a:t>
            </a:r>
            <a:r>
              <a:rPr lang="es-ES" sz="2400" dirty="0" smtClean="0">
                <a:ea typeface="+mj-ea"/>
                <a:cs typeface="+mj-cs"/>
              </a:rPr>
              <a:t> como motor de toda acción</a:t>
            </a:r>
            <a:r>
              <a:rPr lang="es-ES" sz="2400" dirty="0" smtClean="0"/>
              <a:t> </a:t>
            </a:r>
            <a:r>
              <a:rPr lang="es-ES" sz="2400" dirty="0"/>
              <a:t>que ocurre en la </a:t>
            </a:r>
            <a:r>
              <a:rPr lang="es-ES" sz="2400" dirty="0" smtClean="0"/>
              <a:t>sociedad. </a:t>
            </a:r>
            <a:endParaRPr lang="es-ES" sz="2400" dirty="0" smtClean="0">
              <a:ea typeface="+mj-ea"/>
              <a:cs typeface="+mj-cs"/>
            </a:endParaRPr>
          </a:p>
          <a:p>
            <a:pPr algn="just">
              <a:spcBef>
                <a:spcPct val="0"/>
              </a:spcBef>
            </a:pPr>
            <a:endParaRPr lang="es-ES" sz="2400" dirty="0" smtClean="0"/>
          </a:p>
          <a:p>
            <a:pPr algn="just">
              <a:spcBef>
                <a:spcPct val="0"/>
              </a:spcBef>
            </a:pPr>
            <a:r>
              <a:rPr lang="es-ES" sz="2400" b="1" dirty="0">
                <a:solidFill>
                  <a:schemeClr val="tx1">
                    <a:lumMod val="50000"/>
                    <a:lumOff val="50000"/>
                  </a:schemeClr>
                </a:solidFill>
              </a:rPr>
              <a:t>TEORÍA DEL AGENTE</a:t>
            </a:r>
          </a:p>
          <a:p>
            <a:pPr lvl="0">
              <a:spcBef>
                <a:spcPct val="0"/>
              </a:spcBef>
            </a:pPr>
            <a:r>
              <a:rPr kumimoji="0" lang="es-ES" sz="3600" b="1" i="0" u="none" strike="noStrike" kern="1200" cap="none" spc="0" normalizeH="0" baseline="0" noProof="0" dirty="0" smtClean="0">
                <a:ln>
                  <a:noFill/>
                </a:ln>
                <a:solidFill>
                  <a:srgbClr val="C00000"/>
                </a:solidFill>
                <a:effectLst/>
                <a:uLnTx/>
                <a:uFillTx/>
                <a:ea typeface="+mj-ea"/>
                <a:cs typeface="+mj-cs"/>
              </a:rPr>
              <a:t>./</a:t>
            </a:r>
            <a:r>
              <a:rPr lang="es-ES" sz="2400" dirty="0"/>
              <a:t>reclama a los </a:t>
            </a:r>
            <a:r>
              <a:rPr lang="es-ES" sz="2400" u="sng" dirty="0"/>
              <a:t>individuos </a:t>
            </a:r>
            <a:r>
              <a:rPr lang="es-ES" sz="2400" u="sng" dirty="0" smtClean="0"/>
              <a:t>y los grupos</a:t>
            </a:r>
            <a:r>
              <a:rPr lang="es-ES" sz="2400" dirty="0" smtClean="0"/>
              <a:t> bajo las estructuras que funcionan en los escenarios socio-culturales, socio-políticos y socio-económicos.</a:t>
            </a:r>
          </a:p>
          <a:p>
            <a:pPr lvl="0">
              <a:spcBef>
                <a:spcPct val="0"/>
              </a:spcBef>
            </a:pPr>
            <a:endParaRPr lang="es-ES" sz="24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http://2.bp.blogspot.com/_L1M2v-JfO0Q/SEbrxYyIlZI/AAAAAAAAAlM/z5EwInlPUYg/s400/002_people_animal.jpg"/>
          <p:cNvPicPr>
            <a:picLocks noChangeAspect="1" noChangeArrowheads="1"/>
          </p:cNvPicPr>
          <p:nvPr/>
        </p:nvPicPr>
        <p:blipFill>
          <a:blip r:embed="rId2"/>
          <a:srcRect/>
          <a:stretch>
            <a:fillRect/>
          </a:stretch>
        </p:blipFill>
        <p:spPr bwMode="auto">
          <a:xfrm>
            <a:off x="-12104" y="0"/>
            <a:ext cx="9156104" cy="6858000"/>
          </a:xfrm>
          <a:prstGeom prst="rect">
            <a:avLst/>
          </a:prstGeom>
          <a:noFill/>
          <a:ln>
            <a:noFill/>
          </a:ln>
          <a:effectLst/>
          <a:scene3d>
            <a:camera prst="orthographicFront">
              <a:rot lat="0" lon="0" rev="0"/>
            </a:camera>
            <a:lightRig rig="chilly" dir="t">
              <a:rot lat="0" lon="0" rev="18480000"/>
            </a:lightRig>
          </a:scene3d>
          <a:sp3d prstMaterial="clear">
            <a:bevelT h="63500"/>
          </a:sp3d>
        </p:spPr>
      </p:pic>
      <p:sp>
        <p:nvSpPr>
          <p:cNvPr id="5" name="1 Título"/>
          <p:cNvSpPr txBox="1">
            <a:spLocks/>
          </p:cNvSpPr>
          <p:nvPr/>
        </p:nvSpPr>
        <p:spPr>
          <a:xfrm>
            <a:off x="785786" y="1357322"/>
            <a:ext cx="7500990" cy="5572140"/>
          </a:xfrm>
          <a:prstGeom prst="rect">
            <a:avLst/>
          </a:prstGeom>
        </p:spPr>
        <p:txBody>
          <a:bodyPr vert="horz" lIns="91440" tIns="45720" rIns="91440" bIns="45720" rtlCol="0" anchor="ctr">
            <a:normAutofit/>
          </a:bodyPr>
          <a:lstStyle/>
          <a:p>
            <a:pPr algn="ctr">
              <a:spcBef>
                <a:spcPct val="0"/>
              </a:spcBef>
            </a:pPr>
            <a:r>
              <a:rPr lang="es-CO" sz="4400" b="1" dirty="0" smtClean="0">
                <a:solidFill>
                  <a:srgbClr val="C00000"/>
                </a:solidFill>
              </a:rPr>
              <a:t>TEORÍA DE ACTOR SOCIAL</a:t>
            </a:r>
            <a:endParaRPr lang="es-ES" sz="4400" b="1" dirty="0" smtClean="0">
              <a:solidFill>
                <a:srgbClr val="C00000"/>
              </a:solidFill>
            </a:endParaRPr>
          </a:p>
          <a:p>
            <a:pPr algn="just">
              <a:spcBef>
                <a:spcPct val="0"/>
              </a:spcBef>
            </a:pPr>
            <a:endParaRPr lang="es-ES" sz="2400" b="1" dirty="0" smtClean="0">
              <a:solidFill>
                <a:schemeClr val="tx1">
                  <a:lumMod val="50000"/>
                  <a:lumOff val="50000"/>
                </a:schemeClr>
              </a:solidFill>
            </a:endParaRPr>
          </a:p>
          <a:p>
            <a:pPr algn="just">
              <a:spcBef>
                <a:spcPct val="0"/>
              </a:spcBef>
            </a:pPr>
            <a:r>
              <a:rPr lang="es-ES" sz="2400" b="1" dirty="0" smtClean="0">
                <a:solidFill>
                  <a:schemeClr val="tx1">
                    <a:lumMod val="50000"/>
                    <a:lumOff val="50000"/>
                  </a:schemeClr>
                </a:solidFill>
              </a:rPr>
              <a:t>TEORÍA DEL SUJETO</a:t>
            </a:r>
          </a:p>
          <a:p>
            <a:pPr algn="just">
              <a:spcBef>
                <a:spcPct val="0"/>
              </a:spcBef>
            </a:pPr>
            <a:r>
              <a:rPr lang="es-ES" sz="3600" b="1" dirty="0" smtClean="0">
                <a:solidFill>
                  <a:srgbClr val="C00000"/>
                </a:solidFill>
                <a:ea typeface="+mj-ea"/>
                <a:cs typeface="+mj-cs"/>
              </a:rPr>
              <a:t>./</a:t>
            </a:r>
            <a:r>
              <a:rPr lang="es-ES" sz="2400" dirty="0" smtClean="0">
                <a:ea typeface="+mj-ea"/>
                <a:cs typeface="+mj-cs"/>
              </a:rPr>
              <a:t>postula al </a:t>
            </a:r>
            <a:r>
              <a:rPr lang="es-ES" sz="2400" u="sng" dirty="0" smtClean="0">
                <a:ea typeface="+mj-ea"/>
                <a:cs typeface="+mj-cs"/>
              </a:rPr>
              <a:t>individuo</a:t>
            </a:r>
            <a:r>
              <a:rPr lang="es-ES" sz="2400" dirty="0" smtClean="0">
                <a:ea typeface="+mj-ea"/>
                <a:cs typeface="+mj-cs"/>
              </a:rPr>
              <a:t> como motor de toda acción</a:t>
            </a:r>
            <a:r>
              <a:rPr lang="es-ES" sz="2400" dirty="0" smtClean="0"/>
              <a:t> </a:t>
            </a:r>
            <a:r>
              <a:rPr lang="es-ES" sz="2400" dirty="0"/>
              <a:t>que ocurre en la </a:t>
            </a:r>
            <a:r>
              <a:rPr lang="es-ES" sz="2400" dirty="0" smtClean="0"/>
              <a:t>sociedad. </a:t>
            </a:r>
            <a:endParaRPr lang="es-ES" sz="2400" dirty="0" smtClean="0">
              <a:ea typeface="+mj-ea"/>
              <a:cs typeface="+mj-cs"/>
            </a:endParaRPr>
          </a:p>
          <a:p>
            <a:pPr algn="just">
              <a:spcBef>
                <a:spcPct val="0"/>
              </a:spcBef>
            </a:pPr>
            <a:endParaRPr lang="es-ES" sz="2400" dirty="0" smtClean="0"/>
          </a:p>
          <a:p>
            <a:pPr algn="just">
              <a:spcBef>
                <a:spcPct val="0"/>
              </a:spcBef>
            </a:pPr>
            <a:r>
              <a:rPr lang="es-ES" sz="2400" b="1" dirty="0">
                <a:solidFill>
                  <a:schemeClr val="tx1">
                    <a:lumMod val="50000"/>
                    <a:lumOff val="50000"/>
                  </a:schemeClr>
                </a:solidFill>
              </a:rPr>
              <a:t>TEORÍA DEL AGENTE</a:t>
            </a:r>
          </a:p>
          <a:p>
            <a:pPr lvl="0">
              <a:spcBef>
                <a:spcPct val="0"/>
              </a:spcBef>
            </a:pPr>
            <a:r>
              <a:rPr kumimoji="0" lang="es-ES" sz="3600" b="1" i="0" u="none" strike="noStrike" kern="1200" cap="none" spc="0" normalizeH="0" baseline="0" noProof="0" dirty="0" smtClean="0">
                <a:ln>
                  <a:noFill/>
                </a:ln>
                <a:solidFill>
                  <a:srgbClr val="C00000"/>
                </a:solidFill>
                <a:effectLst/>
                <a:uLnTx/>
                <a:uFillTx/>
                <a:ea typeface="+mj-ea"/>
                <a:cs typeface="+mj-cs"/>
              </a:rPr>
              <a:t>./</a:t>
            </a:r>
            <a:r>
              <a:rPr lang="es-ES" sz="2400" dirty="0"/>
              <a:t>reclama a los </a:t>
            </a:r>
            <a:r>
              <a:rPr lang="es-ES" sz="2400" u="sng" dirty="0"/>
              <a:t>individuos </a:t>
            </a:r>
            <a:r>
              <a:rPr lang="es-ES" sz="2400" u="sng" dirty="0" smtClean="0"/>
              <a:t>y los grupos</a:t>
            </a:r>
            <a:r>
              <a:rPr lang="es-ES" sz="2400" dirty="0" smtClean="0"/>
              <a:t> bajo las estructuras que funcionan en los escenarios socio-culturales, socio-políticos y socio-económicos.</a:t>
            </a:r>
          </a:p>
          <a:p>
            <a:pPr lvl="0">
              <a:spcBef>
                <a:spcPct val="0"/>
              </a:spcBef>
            </a:pPr>
            <a:endParaRPr lang="es-ES" sz="2400" dirty="0"/>
          </a:p>
          <a:p>
            <a:pPr marL="0" marR="0" lvl="0" indent="0" algn="just" defTabSz="914400" rtl="0" eaLnBrk="1" fontAlgn="auto" latinLnBrk="0" hangingPunct="1">
              <a:lnSpc>
                <a:spcPct val="100000"/>
              </a:lnSpc>
              <a:spcBef>
                <a:spcPct val="0"/>
              </a:spcBef>
              <a:spcAft>
                <a:spcPts val="0"/>
              </a:spcAft>
              <a:buClrTx/>
              <a:buSzTx/>
              <a:buFontTx/>
              <a:buNone/>
              <a:tabLst/>
              <a:defRPr/>
            </a:pPr>
            <a:endParaRPr lang="es-CO" sz="2400" b="1" dirty="0">
              <a:solidFill>
                <a:schemeClr val="tx1">
                  <a:lumMod val="50000"/>
                  <a:lumOff val="50000"/>
                </a:schemeClr>
              </a:solidFill>
            </a:endParaRPr>
          </a:p>
          <a:p>
            <a:pPr marL="0" marR="0" lvl="0" indent="0" algn="just" defTabSz="914400" rtl="0" eaLnBrk="1" fontAlgn="auto" latinLnBrk="0" hangingPunct="1">
              <a:lnSpc>
                <a:spcPct val="100000"/>
              </a:lnSpc>
              <a:spcBef>
                <a:spcPct val="0"/>
              </a:spcBef>
              <a:spcAft>
                <a:spcPts val="0"/>
              </a:spcAft>
              <a:buClrTx/>
              <a:buSzTx/>
              <a:buFontTx/>
              <a:buNone/>
              <a:tabLst/>
              <a:defRPr/>
            </a:pPr>
            <a:endParaRPr kumimoji="0" lang="es-ES" sz="4400" b="0" i="0" u="none" strike="noStrike" kern="1200" cap="none" spc="0" normalizeH="0" baseline="0" noProof="0" dirty="0" smtClean="0">
              <a:ln>
                <a:noFill/>
              </a:ln>
              <a:solidFill>
                <a:schemeClr val="tx1"/>
              </a:solidFill>
              <a:effectLst/>
              <a:uLnTx/>
              <a:uFillTx/>
              <a:ea typeface="+mj-ea"/>
              <a:cs typeface="+mj-cs"/>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6" name="Picture 2" descr="http://4.bp.blogspot.com/_L1M2v-JfO0Q/SEbryPL7RWI/AAAAAAAAAlk/OXdidARWfy0/s400/005_people_animal.jpg"/>
          <p:cNvPicPr>
            <a:picLocks noChangeAspect="1" noChangeArrowheads="1"/>
          </p:cNvPicPr>
          <p:nvPr/>
        </p:nvPicPr>
        <p:blipFill>
          <a:blip r:embed="rId2"/>
          <a:srcRect r="2290"/>
          <a:stretch>
            <a:fillRect/>
          </a:stretch>
        </p:blipFill>
        <p:spPr bwMode="auto">
          <a:xfrm flipH="1">
            <a:off x="0" y="0"/>
            <a:ext cx="9144000" cy="6858000"/>
          </a:xfrm>
          <a:prstGeom prst="rect">
            <a:avLst/>
          </a:prstGeom>
          <a:noFill/>
          <a:ln>
            <a:noFill/>
          </a:ln>
          <a:effectLst/>
          <a:scene3d>
            <a:camera prst="orthographicFront">
              <a:rot lat="0" lon="0" rev="0"/>
            </a:camera>
            <a:lightRig rig="chilly" dir="t">
              <a:rot lat="0" lon="0" rev="18480000"/>
            </a:lightRig>
          </a:scene3d>
          <a:sp3d prstMaterial="clear">
            <a:bevelT h="63500"/>
          </a:sp3d>
        </p:spPr>
      </p:pic>
      <p:sp>
        <p:nvSpPr>
          <p:cNvPr id="5" name="1 Título"/>
          <p:cNvSpPr txBox="1">
            <a:spLocks/>
          </p:cNvSpPr>
          <p:nvPr/>
        </p:nvSpPr>
        <p:spPr>
          <a:xfrm>
            <a:off x="785786" y="1357322"/>
            <a:ext cx="7500990" cy="5572140"/>
          </a:xfrm>
          <a:prstGeom prst="rect">
            <a:avLst/>
          </a:prstGeom>
        </p:spPr>
        <p:txBody>
          <a:bodyPr vert="horz" lIns="91440" tIns="45720" rIns="91440" bIns="45720" rtlCol="0" anchor="ctr">
            <a:normAutofit/>
          </a:bodyPr>
          <a:lstStyle/>
          <a:p>
            <a:pPr algn="just">
              <a:spcBef>
                <a:spcPct val="0"/>
              </a:spcBef>
            </a:pPr>
            <a:r>
              <a:rPr lang="es-ES" sz="2400" b="1" dirty="0" smtClean="0">
                <a:solidFill>
                  <a:schemeClr val="tx1">
                    <a:lumMod val="50000"/>
                    <a:lumOff val="50000"/>
                  </a:schemeClr>
                </a:solidFill>
              </a:rPr>
              <a:t>TEORÍA DEL ACTOR Y LA ACCION  SOCIAL</a:t>
            </a:r>
          </a:p>
          <a:p>
            <a:pPr algn="just">
              <a:spcBef>
                <a:spcPct val="0"/>
              </a:spcBef>
            </a:pPr>
            <a:r>
              <a:rPr lang="es-ES" sz="3600" b="1" dirty="0">
                <a:solidFill>
                  <a:srgbClr val="C00000"/>
                </a:solidFill>
                <a:ea typeface="+mj-ea"/>
                <a:cs typeface="+mj-cs"/>
              </a:rPr>
              <a:t>./</a:t>
            </a:r>
            <a:r>
              <a:rPr lang="es-ES" sz="2400" dirty="0" smtClean="0"/>
              <a:t>comprende a la pluralidad </a:t>
            </a:r>
            <a:r>
              <a:rPr lang="es-ES" sz="2400" dirty="0"/>
              <a:t>de </a:t>
            </a:r>
            <a:r>
              <a:rPr lang="es-ES" sz="2400" dirty="0" smtClean="0"/>
              <a:t>los subsistemas y explica </a:t>
            </a:r>
            <a:r>
              <a:rPr lang="es-ES" sz="2400" dirty="0"/>
              <a:t>la posibilidad de </a:t>
            </a:r>
            <a:r>
              <a:rPr lang="es-ES" sz="2400" u="sng" dirty="0"/>
              <a:t>cambio </a:t>
            </a:r>
            <a:r>
              <a:rPr lang="es-ES" sz="2400" u="sng" dirty="0" smtClean="0"/>
              <a:t>social</a:t>
            </a:r>
            <a:r>
              <a:rPr lang="es-ES" sz="2400" dirty="0" smtClean="0"/>
              <a:t> que disponen de cierto grado de autonomía.</a:t>
            </a:r>
          </a:p>
          <a:p>
            <a:pPr algn="just">
              <a:spcBef>
                <a:spcPct val="0"/>
              </a:spcBef>
            </a:pPr>
            <a:endParaRPr lang="es-ES" sz="2400" dirty="0" smtClean="0"/>
          </a:p>
          <a:p>
            <a:pPr algn="just">
              <a:spcBef>
                <a:spcPct val="0"/>
              </a:spcBef>
            </a:pPr>
            <a:r>
              <a:rPr lang="es-ES" sz="3600" b="1" dirty="0" smtClean="0">
                <a:solidFill>
                  <a:srgbClr val="C00000"/>
                </a:solidFill>
                <a:ea typeface="+mj-ea"/>
                <a:cs typeface="+mj-cs"/>
              </a:rPr>
              <a:t>./</a:t>
            </a:r>
            <a:r>
              <a:rPr lang="es-ES" sz="2400" dirty="0" smtClean="0"/>
              <a:t>el cambio social participa de las </a:t>
            </a:r>
            <a:r>
              <a:rPr lang="es-ES" sz="2400" u="sng" dirty="0" smtClean="0"/>
              <a:t>normas, reglas y funciones</a:t>
            </a:r>
            <a:r>
              <a:rPr lang="es-ES" sz="2400" dirty="0" smtClean="0"/>
              <a:t> de los procesos sociales (creas,  transforma y elimina).</a:t>
            </a:r>
          </a:p>
          <a:p>
            <a:pPr algn="just">
              <a:spcBef>
                <a:spcPct val="0"/>
              </a:spcBef>
            </a:pPr>
            <a:endParaRPr lang="es-CO" sz="2400" b="1" u="sng" dirty="0">
              <a:solidFill>
                <a:schemeClr val="tx1">
                  <a:lumMod val="50000"/>
                  <a:lumOff val="50000"/>
                </a:schemeClr>
              </a:solidFill>
            </a:endParaRPr>
          </a:p>
          <a:p>
            <a:pPr algn="just">
              <a:spcBef>
                <a:spcPct val="0"/>
              </a:spcBef>
            </a:pPr>
            <a:r>
              <a:rPr lang="es-ES" sz="3600" b="1" dirty="0">
                <a:solidFill>
                  <a:srgbClr val="C00000"/>
                </a:solidFill>
                <a:ea typeface="+mj-ea"/>
                <a:cs typeface="+mj-cs"/>
              </a:rPr>
              <a:t>./</a:t>
            </a:r>
            <a:r>
              <a:rPr lang="es-ES" sz="2400" dirty="0" smtClean="0"/>
              <a:t> el </a:t>
            </a:r>
            <a:r>
              <a:rPr lang="es-ES" sz="2400" dirty="0"/>
              <a:t>actor social se define ciertamente por su </a:t>
            </a:r>
            <a:r>
              <a:rPr lang="es-ES" sz="2400" u="sng" dirty="0"/>
              <a:t>posición</a:t>
            </a:r>
            <a:r>
              <a:rPr lang="es-ES" sz="2400" dirty="0"/>
              <a:t> en la estructura social </a:t>
            </a:r>
            <a:r>
              <a:rPr lang="es-ES" sz="2400" dirty="0" smtClean="0"/>
              <a:t>(espacio social, </a:t>
            </a:r>
            <a:r>
              <a:rPr lang="es-ES" sz="2400" dirty="0"/>
              <a:t>como </a:t>
            </a:r>
            <a:r>
              <a:rPr lang="es-ES" sz="2400" dirty="0" smtClean="0"/>
              <a:t>dice </a:t>
            </a:r>
            <a:r>
              <a:rPr lang="es-ES" sz="2400" dirty="0" err="1"/>
              <a:t>Bourdieu</a:t>
            </a:r>
            <a:r>
              <a:rPr lang="es-ES" sz="2400" dirty="0" smtClean="0"/>
              <a:t>).</a:t>
            </a:r>
            <a:endParaRPr lang="es-ES" sz="2400" b="1" dirty="0" smtClean="0">
              <a:solidFill>
                <a:schemeClr val="tx1">
                  <a:lumMod val="50000"/>
                  <a:lumOff val="50000"/>
                </a:schemeClr>
              </a:solidFill>
            </a:endParaRPr>
          </a:p>
          <a:p>
            <a:pPr lvl="0">
              <a:spcBef>
                <a:spcPct val="0"/>
              </a:spcBef>
            </a:pPr>
            <a:endParaRPr lang="es-ES" sz="2400" dirty="0"/>
          </a:p>
          <a:p>
            <a:pPr marL="0" marR="0" lvl="0" indent="0" algn="just" defTabSz="914400" rtl="0" eaLnBrk="1" fontAlgn="auto" latinLnBrk="0" hangingPunct="1">
              <a:lnSpc>
                <a:spcPct val="100000"/>
              </a:lnSpc>
              <a:spcBef>
                <a:spcPct val="0"/>
              </a:spcBef>
              <a:spcAft>
                <a:spcPts val="0"/>
              </a:spcAft>
              <a:buClrTx/>
              <a:buSzTx/>
              <a:buFontTx/>
              <a:buNone/>
              <a:tabLst/>
              <a:defRPr/>
            </a:pPr>
            <a:endParaRPr lang="es-CO" sz="2400" b="1" dirty="0">
              <a:solidFill>
                <a:schemeClr val="tx1">
                  <a:lumMod val="50000"/>
                  <a:lumOff val="50000"/>
                </a:schemeClr>
              </a:solidFill>
            </a:endParaRPr>
          </a:p>
          <a:p>
            <a:pPr marL="0" marR="0" lvl="0" indent="0" algn="just" defTabSz="914400" rtl="0" eaLnBrk="1" fontAlgn="auto" latinLnBrk="0" hangingPunct="1">
              <a:lnSpc>
                <a:spcPct val="100000"/>
              </a:lnSpc>
              <a:spcBef>
                <a:spcPct val="0"/>
              </a:spcBef>
              <a:spcAft>
                <a:spcPts val="0"/>
              </a:spcAft>
              <a:buClrTx/>
              <a:buSzTx/>
              <a:buFontTx/>
              <a:buNone/>
              <a:tabLst/>
              <a:defRPr/>
            </a:pPr>
            <a:endParaRPr kumimoji="0" lang="es-ES" sz="4400" b="0" i="0" u="none" strike="noStrike" kern="1200" cap="none" spc="0" normalizeH="0" baseline="0" noProof="0" dirty="0" smtClean="0">
              <a:ln>
                <a:noFill/>
              </a:ln>
              <a:solidFill>
                <a:schemeClr val="tx1"/>
              </a:solidFill>
              <a:effectLst/>
              <a:uLnTx/>
              <a:uFillTx/>
              <a:ea typeface="+mj-ea"/>
              <a:cs typeface="+mj-cs"/>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http://2.bp.blogspot.com/_L1M2v-JfO0Q/SEbrxYyIlZI/AAAAAAAAAlM/z5EwInlPUYg/s400/002_people_animal.jpg"/>
          <p:cNvPicPr>
            <a:picLocks noChangeAspect="1" noChangeArrowheads="1"/>
          </p:cNvPicPr>
          <p:nvPr/>
        </p:nvPicPr>
        <p:blipFill>
          <a:blip r:embed="rId2"/>
          <a:srcRect/>
          <a:stretch>
            <a:fillRect/>
          </a:stretch>
        </p:blipFill>
        <p:spPr bwMode="auto">
          <a:xfrm>
            <a:off x="-12104" y="0"/>
            <a:ext cx="9156104" cy="6858000"/>
          </a:xfrm>
          <a:prstGeom prst="rect">
            <a:avLst/>
          </a:prstGeom>
          <a:noFill/>
          <a:ln>
            <a:noFill/>
          </a:ln>
          <a:effectLst/>
          <a:scene3d>
            <a:camera prst="orthographicFront">
              <a:rot lat="0" lon="0" rev="0"/>
            </a:camera>
            <a:lightRig rig="chilly" dir="t">
              <a:rot lat="0" lon="0" rev="18480000"/>
            </a:lightRig>
          </a:scene3d>
          <a:sp3d prstMaterial="clear">
            <a:bevelT h="63500"/>
          </a:sp3d>
        </p:spPr>
      </p:pic>
      <p:sp>
        <p:nvSpPr>
          <p:cNvPr id="5" name="1 Título"/>
          <p:cNvSpPr txBox="1">
            <a:spLocks/>
          </p:cNvSpPr>
          <p:nvPr/>
        </p:nvSpPr>
        <p:spPr>
          <a:xfrm>
            <a:off x="857224" y="1357322"/>
            <a:ext cx="7429552" cy="5572140"/>
          </a:xfrm>
          <a:prstGeom prst="rect">
            <a:avLst/>
          </a:prstGeom>
        </p:spPr>
        <p:txBody>
          <a:bodyPr vert="horz" lIns="91440" tIns="45720" rIns="91440" bIns="45720" rtlCol="0" anchor="ctr">
            <a:normAutofit/>
          </a:bodyPr>
          <a:lstStyle/>
          <a:p>
            <a:pPr algn="ctr">
              <a:spcBef>
                <a:spcPct val="0"/>
              </a:spcBef>
            </a:pPr>
            <a:r>
              <a:rPr lang="es-CO" sz="4400" b="1" dirty="0" smtClean="0">
                <a:solidFill>
                  <a:srgbClr val="C00000"/>
                </a:solidFill>
              </a:rPr>
              <a:t>CUERPOS DE ESTUDIO</a:t>
            </a:r>
          </a:p>
          <a:p>
            <a:pPr>
              <a:spcBef>
                <a:spcPct val="0"/>
              </a:spcBef>
            </a:pPr>
            <a:endParaRPr lang="es-CO" sz="2400" b="1" dirty="0" smtClean="0">
              <a:solidFill>
                <a:srgbClr val="C00000"/>
              </a:solidFill>
            </a:endParaRPr>
          </a:p>
          <a:p>
            <a:pPr>
              <a:spcBef>
                <a:spcPct val="0"/>
              </a:spcBef>
            </a:pPr>
            <a:r>
              <a:rPr lang="es-CO" sz="2400" b="1" dirty="0" smtClean="0">
                <a:solidFill>
                  <a:srgbClr val="C00000"/>
                </a:solidFill>
              </a:rPr>
              <a:t>PSICOLOGIA/</a:t>
            </a:r>
            <a:endParaRPr lang="es-ES" sz="2400" b="1" dirty="0" smtClean="0">
              <a:solidFill>
                <a:srgbClr val="C00000"/>
              </a:solidFill>
            </a:endParaRPr>
          </a:p>
          <a:p>
            <a:pPr>
              <a:spcBef>
                <a:spcPct val="0"/>
              </a:spcBef>
            </a:pPr>
            <a:r>
              <a:rPr lang="es-ES" sz="2400" b="1" dirty="0" smtClean="0">
                <a:solidFill>
                  <a:schemeClr val="tx1">
                    <a:lumMod val="50000"/>
                    <a:lumOff val="50000"/>
                  </a:schemeClr>
                </a:solidFill>
              </a:rPr>
              <a:t>vi. SITUACION DE ESTIMULO</a:t>
            </a:r>
          </a:p>
          <a:p>
            <a:pPr>
              <a:spcBef>
                <a:spcPct val="0"/>
              </a:spcBef>
            </a:pPr>
            <a:r>
              <a:rPr lang="es-ES" sz="2400" b="1" dirty="0" smtClean="0">
                <a:solidFill>
                  <a:schemeClr val="tx1">
                    <a:lumMod val="50000"/>
                    <a:lumOff val="50000"/>
                  </a:schemeClr>
                </a:solidFill>
              </a:rPr>
              <a:t>vi. ESTADOS DE CORRESPONDENCIA</a:t>
            </a:r>
          </a:p>
          <a:p>
            <a:pPr>
              <a:spcBef>
                <a:spcPct val="0"/>
              </a:spcBef>
            </a:pPr>
            <a:r>
              <a:rPr lang="es-ES" sz="2400" b="1" dirty="0" err="1">
                <a:solidFill>
                  <a:schemeClr val="tx1">
                    <a:lumMod val="50000"/>
                    <a:lumOff val="50000"/>
                  </a:schemeClr>
                </a:solidFill>
              </a:rPr>
              <a:t>v</a:t>
            </a:r>
            <a:r>
              <a:rPr lang="es-ES" sz="2400" b="1" dirty="0" err="1" smtClean="0">
                <a:solidFill>
                  <a:schemeClr val="tx1">
                    <a:lumMod val="50000"/>
                    <a:lumOff val="50000"/>
                  </a:schemeClr>
                </a:solidFill>
              </a:rPr>
              <a:t>d.</a:t>
            </a:r>
            <a:r>
              <a:rPr lang="es-ES" sz="2400" b="1" dirty="0" smtClean="0">
                <a:solidFill>
                  <a:schemeClr val="tx1">
                    <a:lumMod val="50000"/>
                    <a:lumOff val="50000"/>
                  </a:schemeClr>
                </a:solidFill>
              </a:rPr>
              <a:t> CONDUCTA</a:t>
            </a:r>
          </a:p>
          <a:p>
            <a:pPr>
              <a:spcBef>
                <a:spcPct val="0"/>
              </a:spcBef>
            </a:pPr>
            <a:endParaRPr lang="es-ES" sz="2400" b="1" dirty="0">
              <a:solidFill>
                <a:schemeClr val="tx1">
                  <a:lumMod val="50000"/>
                  <a:lumOff val="50000"/>
                </a:schemeClr>
              </a:solidFill>
            </a:endParaRPr>
          </a:p>
          <a:p>
            <a:pPr lvl="0">
              <a:spcBef>
                <a:spcPct val="0"/>
              </a:spcBef>
              <a:defRPr/>
            </a:pPr>
            <a:endParaRPr lang="es-CO" sz="1200" b="1" dirty="0">
              <a:solidFill>
                <a:srgbClr val="C00000"/>
              </a:solidFill>
            </a:endParaRPr>
          </a:p>
          <a:p>
            <a:pPr algn="r">
              <a:spcBef>
                <a:spcPct val="0"/>
              </a:spcBef>
            </a:pPr>
            <a:r>
              <a:rPr lang="es-ES" sz="2400" b="1" dirty="0" smtClean="0">
                <a:solidFill>
                  <a:srgbClr val="C00000"/>
                </a:solidFill>
              </a:rPr>
              <a:t>SOCIOLOGIA/</a:t>
            </a:r>
            <a:r>
              <a:rPr lang="es-CO" sz="2400" b="1" dirty="0" smtClean="0">
                <a:solidFill>
                  <a:srgbClr val="C00000"/>
                </a:solidFill>
              </a:rPr>
              <a:t>ANTROPOLOGIA/</a:t>
            </a:r>
            <a:endParaRPr lang="es-ES" sz="2400" dirty="0">
              <a:solidFill>
                <a:srgbClr val="C00000"/>
              </a:solidFill>
              <a:ea typeface="+mj-ea"/>
              <a:cs typeface="+mj-cs"/>
            </a:endParaRPr>
          </a:p>
          <a:p>
            <a:pPr algn="r">
              <a:spcBef>
                <a:spcPct val="0"/>
              </a:spcBef>
            </a:pPr>
            <a:r>
              <a:rPr lang="es-ES" sz="2400" b="1" dirty="0" smtClean="0">
                <a:solidFill>
                  <a:schemeClr val="tx1">
                    <a:lumMod val="50000"/>
                    <a:lumOff val="50000"/>
                  </a:schemeClr>
                </a:solidFill>
              </a:rPr>
              <a:t>PERSONALIDAD</a:t>
            </a:r>
          </a:p>
          <a:p>
            <a:pPr algn="r">
              <a:spcBef>
                <a:spcPct val="0"/>
              </a:spcBef>
            </a:pPr>
            <a:r>
              <a:rPr lang="es-ES" sz="2400" b="1" dirty="0" smtClean="0">
                <a:solidFill>
                  <a:schemeClr val="tx1">
                    <a:lumMod val="50000"/>
                    <a:lumOff val="50000"/>
                  </a:schemeClr>
                </a:solidFill>
              </a:rPr>
              <a:t>SISTEMA SOCIAL</a:t>
            </a:r>
          </a:p>
          <a:p>
            <a:pPr algn="r">
              <a:spcBef>
                <a:spcPct val="0"/>
              </a:spcBef>
            </a:pPr>
            <a:r>
              <a:rPr lang="es-ES" sz="2400" b="1" dirty="0" smtClean="0">
                <a:solidFill>
                  <a:schemeClr val="tx1">
                    <a:lumMod val="50000"/>
                    <a:lumOff val="50000"/>
                  </a:schemeClr>
                </a:solidFill>
              </a:rPr>
              <a:t>SISTEMA CULTURAL</a:t>
            </a:r>
          </a:p>
          <a:p>
            <a:pPr algn="r">
              <a:spcBef>
                <a:spcPct val="0"/>
              </a:spcBef>
            </a:pPr>
            <a:r>
              <a:rPr lang="es-ES" sz="2400" b="1" dirty="0" smtClean="0">
                <a:solidFill>
                  <a:schemeClr val="tx1">
                    <a:lumMod val="50000"/>
                    <a:lumOff val="50000"/>
                  </a:schemeClr>
                </a:solidFill>
              </a:rPr>
              <a:t>SISTEMA ORGANICO</a:t>
            </a:r>
          </a:p>
          <a:p>
            <a:pPr algn="r">
              <a:spcBef>
                <a:spcPct val="0"/>
              </a:spcBef>
            </a:pPr>
            <a:r>
              <a:rPr lang="es-ES" sz="2400" b="1" dirty="0" smtClean="0">
                <a:solidFill>
                  <a:schemeClr val="tx1">
                    <a:lumMod val="50000"/>
                    <a:lumOff val="50000"/>
                  </a:schemeClr>
                </a:solidFill>
              </a:rPr>
              <a:t>SISTEMA AMBIENTAL</a:t>
            </a:r>
          </a:p>
          <a:p>
            <a:pPr>
              <a:spcBef>
                <a:spcPct val="0"/>
              </a:spcBef>
            </a:pPr>
            <a:endParaRPr lang="es-ES" sz="2400" b="1" dirty="0">
              <a:solidFill>
                <a:schemeClr val="tx1">
                  <a:lumMod val="50000"/>
                  <a:lumOff val="50000"/>
                </a:schemeClr>
              </a:solidFill>
            </a:endParaRPr>
          </a:p>
          <a:p>
            <a:pPr>
              <a:spcBef>
                <a:spcPct val="0"/>
              </a:spcBef>
            </a:pPr>
            <a:endParaRPr lang="es-ES" sz="2400" b="1" dirty="0" smtClean="0">
              <a:solidFill>
                <a:schemeClr val="tx1">
                  <a:lumMod val="50000"/>
                  <a:lumOff val="50000"/>
                </a:schemeClr>
              </a:solidFill>
            </a:endParaRPr>
          </a:p>
          <a:p>
            <a:pPr>
              <a:spcBef>
                <a:spcPct val="0"/>
              </a:spcBef>
            </a:pPr>
            <a:endParaRPr lang="es-ES" sz="2400" b="1" dirty="0">
              <a:solidFill>
                <a:schemeClr val="tx1">
                  <a:lumMod val="50000"/>
                  <a:lumOff val="50000"/>
                </a:schemeClr>
              </a:solidFill>
            </a:endParaRPr>
          </a:p>
          <a:p>
            <a:pPr>
              <a:spcBef>
                <a:spcPct val="0"/>
              </a:spcBef>
            </a:pPr>
            <a:endParaRPr lang="es-ES" sz="24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285</TotalTime>
  <Words>1171</Words>
  <Application>Microsoft Office PowerPoint</Application>
  <PresentationFormat>Presentación en pantalla (4:3)</PresentationFormat>
  <Paragraphs>128</Paragraphs>
  <Slides>18</Slides>
  <Notes>6</Notes>
  <HiddenSlides>0</HiddenSlides>
  <MMClips>0</MMClips>
  <ScaleCrop>false</ScaleCrop>
  <HeadingPairs>
    <vt:vector size="4" baseType="variant">
      <vt:variant>
        <vt:lpstr>Tema</vt:lpstr>
      </vt:variant>
      <vt:variant>
        <vt:i4>1</vt:i4>
      </vt:variant>
      <vt:variant>
        <vt:lpstr>Títulos de diapositiva</vt:lpstr>
      </vt:variant>
      <vt:variant>
        <vt:i4>18</vt:i4>
      </vt:variant>
    </vt:vector>
  </HeadingPairs>
  <TitlesOfParts>
    <vt:vector size="19" baseType="lpstr">
      <vt:lpstr>Tema de Office</vt:lpstr>
      <vt:lpstr>ACTOR SOCIAL  ESTUDIO 4  </vt:lpstr>
      <vt:lpstr>Diapositiva 2</vt:lpstr>
      <vt:lpstr>Diapositiva 3</vt:lpstr>
      <vt:lpstr>Diapositiva 4</vt:lpstr>
      <vt:lpstr>Diapositiva 5</vt:lpstr>
      <vt:lpstr>Diapositiva 6</vt:lpstr>
      <vt:lpstr>Diapositiva 7</vt:lpstr>
      <vt:lpstr>Diapositiva 8</vt:lpstr>
      <vt:lpstr>Diapositiva 9</vt:lpstr>
      <vt:lpstr>Diapositiva 10</vt:lpstr>
      <vt:lpstr>Diapositiva 11</vt:lpstr>
      <vt:lpstr>Diapositiva 12</vt:lpstr>
      <vt:lpstr>Diapositiva 13</vt:lpstr>
      <vt:lpstr>SCHIZO</vt:lpstr>
      <vt:lpstr>Diapositiva 15</vt:lpstr>
      <vt:lpstr>Diapositiva 16</vt:lpstr>
      <vt:lpstr>Podríamos cerrar con esta:  http://www.youtube.com/watch?v=HNLm7iScR3c   </vt:lpstr>
      <vt:lpstr>http://images.google.es/imgres?imgurl=http://1.bp.blogspot.com/_L1M2v-JfO0Q/SEbr53hZmmI/AAAAAAAAAls/Cs6K1Etel9c/s400/006_people_animal.jpg&amp;imgrefurl=http://lodescar.blogspot.com/2008/06/los-animales-nos-ensean-como-ser.html&amp;usg=__XDq-_sWnO3yIzoCnkXr0fqBCkQQ=&amp;h=286&amp;w=400&amp;sz=27&amp;hl=es&amp;start=72&amp;sig2=uaum8IvO7QKiVkb4nrM6Iw&amp;tbnid=4oKaK-I67gB1kM:&amp;tbnh=89&amp;tbnw=124&amp;prev=/images%3Fq%3Danimal%2By%2Bpersonas%26gbv%3D2%26ndsp%3D20%26hl%3Des%26sa%3DN%26start%3D60&amp;ei=mvzHSvfwHJSVtgeck4m5AQ   http://www.paginasprodigy.com/peimber/actor.htm Gilberto Giménez   Introduccion a la socioligia general. Guy Rocher. Barcelona. Editorial herder  1983. </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Actor En el ámbito del derecho se conoce como actor a una persona física o de existencia ideal que forma parte de un conflicto. Un actor tiene tres características principales que lo definen: conciencia del conflicto, metas y poder. </dc:title>
  <dc:creator>user</dc:creator>
  <cp:lastModifiedBy>marigonz</cp:lastModifiedBy>
  <cp:revision>33</cp:revision>
  <dcterms:created xsi:type="dcterms:W3CDTF">2009-10-04T00:51:54Z</dcterms:created>
  <dcterms:modified xsi:type="dcterms:W3CDTF">2009-10-06T16:33:05Z</dcterms:modified>
</cp:coreProperties>
</file>