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737" autoAdjust="0"/>
  </p:normalViewPr>
  <p:slideViewPr>
    <p:cSldViewPr snapToObjects="1">
      <p:cViewPr>
        <p:scale>
          <a:sx n="90" d="100"/>
          <a:sy n="90" d="100"/>
        </p:scale>
        <p:origin x="-132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7D48DFA3-9008-D44A-91EC-08EBDA06F0D7}"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D48DFA3-9008-D44A-91EC-08EBDA06F0D7}"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D48DFA3-9008-D44A-91EC-08EBDA06F0D7}"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D48DFA3-9008-D44A-91EC-08EBDA06F0D7}"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7D48DFA3-9008-D44A-91EC-08EBDA06F0D7}"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7D48DFA3-9008-D44A-91EC-08EBDA06F0D7}" type="datetimeFigureOut">
              <a:rPr lang="en-US" smtClean="0"/>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7D48DFA3-9008-D44A-91EC-08EBDA06F0D7}" type="datetimeFigureOut">
              <a:rPr lang="en-US" smtClean="0"/>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7D48DFA3-9008-D44A-91EC-08EBDA06F0D7}" type="datetimeFigureOut">
              <a:rPr lang="en-US" smtClean="0"/>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DFA3-9008-D44A-91EC-08EBDA06F0D7}" type="datetimeFigureOut">
              <a:rPr lang="en-US" smtClean="0"/>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D48DFA3-9008-D44A-91EC-08EBDA06F0D7}" type="datetimeFigureOut">
              <a:rPr lang="en-US" smtClean="0"/>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D48DFA3-9008-D44A-91EC-08EBDA06F0D7}" type="datetimeFigureOut">
              <a:rPr lang="en-US" smtClean="0"/>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9C849-9E27-E445-AA0D-3073E9A73725}"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DFA3-9008-D44A-91EC-08EBDA06F0D7}" type="datetimeFigureOut">
              <a:rPr lang="en-US" smtClean="0"/>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9C849-9E27-E445-AA0D-3073E9A73725}"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altaentrelineas.com/historia-de-las-consolas-i-super-nintendo/" TargetMode="External"/><Relationship Id="rId2" Type="http://schemas.openxmlformats.org/officeDocument/2006/relationships/hyperlink" Target="http://www.levelup.com/articulos/36571/La-guerra-de-consolas-un-conflicto-inutil/" TargetMode="External"/><Relationship Id="rId1" Type="http://schemas.openxmlformats.org/officeDocument/2006/relationships/slideLayout" Target="../slideLayouts/slideLayout2.xml"/><Relationship Id="rId6" Type="http://schemas.openxmlformats.org/officeDocument/2006/relationships/hyperlink" Target="http://www.ifixit.com/Device/Xbox" TargetMode="External"/><Relationship Id="rId5" Type="http://schemas.openxmlformats.org/officeDocument/2006/relationships/hyperlink" Target="http://www.taringa.net/posts/info/14202991/Evolucion-de-las-consolas.html" TargetMode="External"/><Relationship Id="rId4" Type="http://schemas.openxmlformats.org/officeDocument/2006/relationships/hyperlink" Target="http://libredeobsolescenciaprogramada.com/2012/05/29/ps3-xbox-360-y-las-videoconsolas-de-hoy-en-dia-obsolescencia-programa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2500" y="920747"/>
            <a:ext cx="4089037" cy="523220"/>
          </a:xfrm>
          <a:prstGeom prst="rect">
            <a:avLst/>
          </a:prstGeom>
          <a:noFill/>
        </p:spPr>
        <p:txBody>
          <a:bodyPr wrap="square" rtlCol="0">
            <a:spAutoFit/>
          </a:bodyPr>
          <a:lstStyle/>
          <a:p>
            <a:r>
              <a:rPr lang="en-US" sz="2800" dirty="0" smtClean="0">
                <a:solidFill>
                  <a:schemeClr val="accent3">
                    <a:lumMod val="75000"/>
                  </a:schemeClr>
                </a:solidFill>
                <a:latin typeface="Impact"/>
                <a:cs typeface="Impact"/>
              </a:rPr>
              <a:t>CONSOLAS DE VIDEOJUEGOS</a:t>
            </a:r>
            <a:endParaRPr lang="en-US" sz="2800" dirty="0">
              <a:solidFill>
                <a:schemeClr val="accent3">
                  <a:lumMod val="75000"/>
                </a:schemeClr>
              </a:solidFill>
              <a:latin typeface="Impact"/>
              <a:cs typeface="Impact"/>
            </a:endParaRPr>
          </a:p>
        </p:txBody>
      </p:sp>
      <p:pic>
        <p:nvPicPr>
          <p:cNvPr id="5" name="Picture 4" descr="08-23 Tecnologia Efemerides SNES.jpg"/>
          <p:cNvPicPr>
            <a:picLocks noChangeAspect="1"/>
          </p:cNvPicPr>
          <p:nvPr/>
        </p:nvPicPr>
        <p:blipFill>
          <a:blip r:embed="rId2"/>
          <a:stretch>
            <a:fillRect/>
          </a:stretch>
        </p:blipFill>
        <p:spPr>
          <a:xfrm>
            <a:off x="203828" y="2650500"/>
            <a:ext cx="1518957" cy="1075928"/>
          </a:xfrm>
          <a:prstGeom prst="rect">
            <a:avLst/>
          </a:prstGeom>
        </p:spPr>
      </p:pic>
      <p:sp>
        <p:nvSpPr>
          <p:cNvPr id="7" name="TextBox 6"/>
          <p:cNvSpPr txBox="1"/>
          <p:nvPr/>
        </p:nvSpPr>
        <p:spPr>
          <a:xfrm>
            <a:off x="143436" y="1894632"/>
            <a:ext cx="1685365" cy="584775"/>
          </a:xfrm>
          <a:prstGeom prst="rect">
            <a:avLst/>
          </a:prstGeom>
          <a:noFill/>
        </p:spPr>
        <p:txBody>
          <a:bodyPr wrap="square" rtlCol="0">
            <a:spAutoFit/>
          </a:bodyPr>
          <a:lstStyle/>
          <a:p>
            <a:pPr algn="ctr"/>
            <a:r>
              <a:rPr lang="en-US" sz="1600" dirty="0" smtClean="0">
                <a:solidFill>
                  <a:schemeClr val="accent4">
                    <a:lumMod val="75000"/>
                  </a:schemeClr>
                </a:solidFill>
                <a:latin typeface="Impact"/>
                <a:cs typeface="Impact"/>
              </a:rPr>
              <a:t>Super Nintendo</a:t>
            </a:r>
          </a:p>
          <a:p>
            <a:pPr algn="ctr"/>
            <a:r>
              <a:rPr lang="en-US" sz="1600" dirty="0" smtClean="0">
                <a:solidFill>
                  <a:schemeClr val="accent4">
                    <a:lumMod val="75000"/>
                  </a:schemeClr>
                </a:solidFill>
                <a:latin typeface="Impact"/>
                <a:cs typeface="Impact"/>
              </a:rPr>
              <a:t>1991</a:t>
            </a:r>
            <a:endParaRPr lang="en-US" sz="1600" dirty="0">
              <a:solidFill>
                <a:schemeClr val="accent4">
                  <a:lumMod val="75000"/>
                </a:schemeClr>
              </a:solidFill>
              <a:latin typeface="Impact"/>
              <a:cs typeface="Impact"/>
            </a:endParaRPr>
          </a:p>
        </p:txBody>
      </p:sp>
      <p:pic>
        <p:nvPicPr>
          <p:cNvPr id="11" name="Picture 10" descr="nintendo_64_2.jpg"/>
          <p:cNvPicPr>
            <a:picLocks noChangeAspect="1"/>
          </p:cNvPicPr>
          <p:nvPr/>
        </p:nvPicPr>
        <p:blipFill rotWithShape="1">
          <a:blip r:embed="rId3">
            <a:clrChange>
              <a:clrFrom>
                <a:srgbClr val="A7A6A1"/>
              </a:clrFrom>
              <a:clrTo>
                <a:srgbClr val="A7A6A1">
                  <a:alpha val="0"/>
                </a:srgbClr>
              </a:clrTo>
            </a:clrChange>
          </a:blip>
          <a:srcRect t="-9096"/>
          <a:stretch/>
        </p:blipFill>
        <p:spPr>
          <a:xfrm>
            <a:off x="1840879" y="2478684"/>
            <a:ext cx="1860507" cy="1268597"/>
          </a:xfrm>
          <a:prstGeom prst="rect">
            <a:avLst/>
          </a:prstGeom>
        </p:spPr>
      </p:pic>
      <p:sp>
        <p:nvSpPr>
          <p:cNvPr id="12" name="TextBox 11"/>
          <p:cNvSpPr txBox="1"/>
          <p:nvPr/>
        </p:nvSpPr>
        <p:spPr>
          <a:xfrm>
            <a:off x="1926515" y="1894632"/>
            <a:ext cx="1685365" cy="584775"/>
          </a:xfrm>
          <a:prstGeom prst="rect">
            <a:avLst/>
          </a:prstGeom>
          <a:noFill/>
        </p:spPr>
        <p:txBody>
          <a:bodyPr wrap="square" rtlCol="0">
            <a:spAutoFit/>
          </a:bodyPr>
          <a:lstStyle/>
          <a:p>
            <a:pPr algn="ctr"/>
            <a:r>
              <a:rPr lang="en-US" sz="1600" dirty="0" smtClean="0">
                <a:solidFill>
                  <a:schemeClr val="accent4">
                    <a:lumMod val="75000"/>
                  </a:schemeClr>
                </a:solidFill>
                <a:latin typeface="Impact"/>
                <a:cs typeface="Impact"/>
              </a:rPr>
              <a:t>Nintendo 64</a:t>
            </a:r>
          </a:p>
          <a:p>
            <a:pPr algn="ctr"/>
            <a:r>
              <a:rPr lang="en-US" sz="1600" dirty="0" smtClean="0">
                <a:solidFill>
                  <a:schemeClr val="accent4">
                    <a:lumMod val="75000"/>
                  </a:schemeClr>
                </a:solidFill>
                <a:latin typeface="Impact"/>
                <a:cs typeface="Impact"/>
              </a:rPr>
              <a:t>1996</a:t>
            </a:r>
            <a:endParaRPr lang="en-US" sz="1600" dirty="0">
              <a:solidFill>
                <a:schemeClr val="accent4">
                  <a:lumMod val="75000"/>
                </a:schemeClr>
              </a:solidFill>
              <a:latin typeface="Impact"/>
              <a:cs typeface="Impact"/>
            </a:endParaRPr>
          </a:p>
        </p:txBody>
      </p:sp>
      <p:sp>
        <p:nvSpPr>
          <p:cNvPr id="14" name="Rectangle 13"/>
          <p:cNvSpPr/>
          <p:nvPr/>
        </p:nvSpPr>
        <p:spPr>
          <a:xfrm>
            <a:off x="4305066" y="1894632"/>
            <a:ext cx="623889" cy="584775"/>
          </a:xfrm>
          <a:prstGeom prst="rect">
            <a:avLst/>
          </a:prstGeom>
        </p:spPr>
        <p:txBody>
          <a:bodyPr wrap="none">
            <a:spAutoFit/>
          </a:bodyPr>
          <a:lstStyle/>
          <a:p>
            <a:pPr algn="ctr"/>
            <a:r>
              <a:rPr lang="en-US" sz="1600" dirty="0">
                <a:solidFill>
                  <a:schemeClr val="accent4">
                    <a:lumMod val="75000"/>
                  </a:schemeClr>
                </a:solidFill>
                <a:latin typeface="Impact"/>
                <a:cs typeface="Impact"/>
              </a:rPr>
              <a:t>Xbox</a:t>
            </a:r>
            <a:r>
              <a:rPr lang="en-US" sz="1600" dirty="0" smtClean="0">
                <a:solidFill>
                  <a:schemeClr val="accent4">
                    <a:lumMod val="75000"/>
                  </a:schemeClr>
                </a:solidFill>
                <a:latin typeface="Impact"/>
                <a:cs typeface="Impact"/>
              </a:rPr>
              <a:t> </a:t>
            </a:r>
          </a:p>
          <a:p>
            <a:pPr algn="ctr"/>
            <a:r>
              <a:rPr lang="en-US" sz="1600" dirty="0" smtClean="0">
                <a:solidFill>
                  <a:schemeClr val="accent4">
                    <a:lumMod val="75000"/>
                  </a:schemeClr>
                </a:solidFill>
                <a:latin typeface="Impact"/>
                <a:cs typeface="Impact"/>
              </a:rPr>
              <a:t>2001 </a:t>
            </a:r>
            <a:endParaRPr lang="en-US" sz="1600" dirty="0">
              <a:solidFill>
                <a:schemeClr val="accent4">
                  <a:lumMod val="75000"/>
                </a:schemeClr>
              </a:solidFill>
              <a:latin typeface="Impact"/>
              <a:cs typeface="Impact"/>
            </a:endParaRPr>
          </a:p>
        </p:txBody>
      </p:sp>
      <p:pic>
        <p:nvPicPr>
          <p:cNvPr id="16" name="Picture 15" descr="consola-xbox.jpg"/>
          <p:cNvPicPr>
            <a:picLocks noChangeAspect="1"/>
          </p:cNvPicPr>
          <p:nvPr/>
        </p:nvPicPr>
        <p:blipFill>
          <a:blip r:embed="rId4">
            <a:clrChange>
              <a:clrFrom>
                <a:srgbClr val="C5C0C6"/>
              </a:clrFrom>
              <a:clrTo>
                <a:srgbClr val="C5C0C6">
                  <a:alpha val="0"/>
                </a:srgbClr>
              </a:clrTo>
            </a:clrChange>
          </a:blip>
          <a:srcRect l="5615" t="5959" r="13077" b="24180"/>
          <a:stretch>
            <a:fillRect/>
          </a:stretch>
        </p:blipFill>
        <p:spPr>
          <a:xfrm>
            <a:off x="3901639" y="2660337"/>
            <a:ext cx="1694835" cy="1093285"/>
          </a:xfrm>
          <a:prstGeom prst="rect">
            <a:avLst/>
          </a:prstGeom>
        </p:spPr>
      </p:pic>
      <p:sp>
        <p:nvSpPr>
          <p:cNvPr id="17" name="Rectangle 16"/>
          <p:cNvSpPr/>
          <p:nvPr/>
        </p:nvSpPr>
        <p:spPr>
          <a:xfrm>
            <a:off x="5990406" y="1894632"/>
            <a:ext cx="952505" cy="584775"/>
          </a:xfrm>
          <a:prstGeom prst="rect">
            <a:avLst/>
          </a:prstGeom>
        </p:spPr>
        <p:txBody>
          <a:bodyPr wrap="none">
            <a:spAutoFit/>
          </a:bodyPr>
          <a:lstStyle/>
          <a:p>
            <a:pPr algn="ctr"/>
            <a:r>
              <a:rPr lang="en-US" sz="1600" dirty="0">
                <a:solidFill>
                  <a:schemeClr val="accent4">
                    <a:lumMod val="75000"/>
                  </a:schemeClr>
                </a:solidFill>
                <a:latin typeface="Impact"/>
                <a:cs typeface="Impact"/>
              </a:rPr>
              <a:t>Xbox </a:t>
            </a:r>
            <a:r>
              <a:rPr lang="en-US" sz="1600" dirty="0" smtClean="0">
                <a:solidFill>
                  <a:schemeClr val="accent4">
                    <a:lumMod val="75000"/>
                  </a:schemeClr>
                </a:solidFill>
                <a:latin typeface="Impact"/>
                <a:cs typeface="Impact"/>
              </a:rPr>
              <a:t>360</a:t>
            </a:r>
            <a:endParaRPr lang="en-US" sz="1600" dirty="0">
              <a:solidFill>
                <a:schemeClr val="accent4">
                  <a:lumMod val="75000"/>
                </a:schemeClr>
              </a:solidFill>
              <a:latin typeface="Impact"/>
              <a:cs typeface="Impact"/>
            </a:endParaRPr>
          </a:p>
          <a:p>
            <a:pPr algn="ctr"/>
            <a:r>
              <a:rPr lang="en-US" sz="1600" dirty="0" smtClean="0">
                <a:solidFill>
                  <a:schemeClr val="accent4">
                    <a:lumMod val="75000"/>
                  </a:schemeClr>
                </a:solidFill>
                <a:latin typeface="Impact"/>
                <a:cs typeface="Impact"/>
              </a:rPr>
              <a:t> </a:t>
            </a:r>
            <a:r>
              <a:rPr lang="en-US" sz="1600" dirty="0">
                <a:solidFill>
                  <a:schemeClr val="accent4">
                    <a:lumMod val="75000"/>
                  </a:schemeClr>
                </a:solidFill>
                <a:latin typeface="Impact"/>
                <a:cs typeface="Impact"/>
              </a:rPr>
              <a:t>2005</a:t>
            </a:r>
          </a:p>
        </p:txBody>
      </p:sp>
      <p:pic>
        <p:nvPicPr>
          <p:cNvPr id="19" name="Picture 18" descr="xbox360slim[5].jpg"/>
          <p:cNvPicPr>
            <a:picLocks noChangeAspect="1"/>
          </p:cNvPicPr>
          <p:nvPr/>
        </p:nvPicPr>
        <p:blipFill>
          <a:blip r:embed="rId5">
            <a:clrChange>
              <a:clrFrom>
                <a:srgbClr val="D0D0D0"/>
              </a:clrFrom>
              <a:clrTo>
                <a:srgbClr val="D0D0D0">
                  <a:alpha val="0"/>
                </a:srgbClr>
              </a:clrTo>
            </a:clrChange>
          </a:blip>
          <a:srcRect l="10000" r="12000"/>
          <a:stretch>
            <a:fillRect/>
          </a:stretch>
        </p:blipFill>
        <p:spPr>
          <a:xfrm>
            <a:off x="5868144" y="2563145"/>
            <a:ext cx="1382502" cy="1245138"/>
          </a:xfrm>
          <a:prstGeom prst="rect">
            <a:avLst/>
          </a:prstGeom>
        </p:spPr>
      </p:pic>
      <p:sp>
        <p:nvSpPr>
          <p:cNvPr id="21" name="TextBox 20"/>
          <p:cNvSpPr txBox="1"/>
          <p:nvPr/>
        </p:nvSpPr>
        <p:spPr>
          <a:xfrm>
            <a:off x="7812360" y="1894632"/>
            <a:ext cx="762000" cy="584775"/>
          </a:xfrm>
          <a:prstGeom prst="rect">
            <a:avLst/>
          </a:prstGeom>
          <a:noFill/>
        </p:spPr>
        <p:txBody>
          <a:bodyPr wrap="square" rtlCol="0">
            <a:spAutoFit/>
          </a:bodyPr>
          <a:lstStyle/>
          <a:p>
            <a:pPr algn="ctr"/>
            <a:r>
              <a:rPr lang="en-US" sz="1600" dirty="0" smtClean="0">
                <a:solidFill>
                  <a:schemeClr val="accent4">
                    <a:lumMod val="75000"/>
                  </a:schemeClr>
                </a:solidFill>
                <a:latin typeface="Impact"/>
                <a:cs typeface="Impact"/>
              </a:rPr>
              <a:t>Wii</a:t>
            </a:r>
          </a:p>
          <a:p>
            <a:pPr algn="ctr"/>
            <a:r>
              <a:rPr lang="en-US" sz="1600" dirty="0" smtClean="0">
                <a:solidFill>
                  <a:schemeClr val="accent4">
                    <a:lumMod val="75000"/>
                  </a:schemeClr>
                </a:solidFill>
                <a:latin typeface="Impact"/>
                <a:cs typeface="Impact"/>
              </a:rPr>
              <a:t>2006</a:t>
            </a:r>
            <a:endParaRPr lang="en-US" sz="1600" dirty="0">
              <a:solidFill>
                <a:schemeClr val="accent4">
                  <a:lumMod val="75000"/>
                </a:schemeClr>
              </a:solidFill>
              <a:latin typeface="Impact"/>
              <a:cs typeface="Impact"/>
            </a:endParaRPr>
          </a:p>
        </p:txBody>
      </p:sp>
      <p:pic>
        <p:nvPicPr>
          <p:cNvPr id="22" name="Picture 21" descr="wii.jpg"/>
          <p:cNvPicPr>
            <a:picLocks noChangeAspect="1"/>
          </p:cNvPicPr>
          <p:nvPr/>
        </p:nvPicPr>
        <p:blipFill>
          <a:blip r:embed="rId6">
            <a:clrChange>
              <a:clrFrom>
                <a:srgbClr val="CECECE"/>
              </a:clrFrom>
              <a:clrTo>
                <a:srgbClr val="CECECE">
                  <a:alpha val="0"/>
                </a:srgbClr>
              </a:clrTo>
            </a:clrChange>
          </a:blip>
          <a:srcRect l="5000" t="7854" r="5000" b="3846"/>
          <a:stretch>
            <a:fillRect/>
          </a:stretch>
        </p:blipFill>
        <p:spPr>
          <a:xfrm>
            <a:off x="7477456" y="2621875"/>
            <a:ext cx="1595681" cy="1135021"/>
          </a:xfrm>
          <a:prstGeom prst="rect">
            <a:avLst/>
          </a:prstGeom>
        </p:spPr>
      </p:pic>
      <p:cxnSp>
        <p:nvCxnSpPr>
          <p:cNvPr id="3" name="2 Conector recto"/>
          <p:cNvCxnSpPr/>
          <p:nvPr/>
        </p:nvCxnSpPr>
        <p:spPr>
          <a:xfrm>
            <a:off x="0" y="2540963"/>
            <a:ext cx="9144000" cy="0"/>
          </a:xfrm>
          <a:prstGeom prst="line">
            <a:avLst/>
          </a:prstGeom>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22 Conector recto"/>
          <p:cNvCxnSpPr/>
          <p:nvPr/>
        </p:nvCxnSpPr>
        <p:spPr>
          <a:xfrm>
            <a:off x="0" y="3785244"/>
            <a:ext cx="9144000" cy="0"/>
          </a:xfrm>
          <a:prstGeom prst="line">
            <a:avLst/>
          </a:prstGeom>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7 Tabla"/>
          <p:cNvGraphicFramePr>
            <a:graphicFrameLocks noGrp="1"/>
          </p:cNvGraphicFramePr>
          <p:nvPr>
            <p:extLst>
              <p:ext uri="{D42A27DB-BD31-4B8C-83A1-F6EECF244321}">
                <p14:modId xmlns:p14="http://schemas.microsoft.com/office/powerpoint/2010/main" val="4231909050"/>
              </p:ext>
            </p:extLst>
          </p:nvPr>
        </p:nvGraphicFramePr>
        <p:xfrm>
          <a:off x="-1" y="3806681"/>
          <a:ext cx="9144000" cy="3931920"/>
        </p:xfrm>
        <a:graphic>
          <a:graphicData uri="http://schemas.openxmlformats.org/drawingml/2006/table">
            <a:tbl>
              <a:tblPr firstRow="1" bandRow="1">
                <a:tableStyleId>{00A15C55-8517-42AA-B614-E9B94910E393}</a:tableStyleId>
              </a:tblPr>
              <a:tblGrid>
                <a:gridCol w="1828800"/>
                <a:gridCol w="1828800"/>
                <a:gridCol w="1828800"/>
                <a:gridCol w="1828800"/>
                <a:gridCol w="1828800"/>
              </a:tblGrid>
              <a:tr h="370840">
                <a:tc>
                  <a:txBody>
                    <a:bodyPr/>
                    <a:lstStyle/>
                    <a:p>
                      <a:r>
                        <a:rPr lang="es-CO" sz="1200" b="0" dirty="0" smtClean="0">
                          <a:solidFill>
                            <a:schemeClr val="tx1">
                              <a:lumMod val="65000"/>
                              <a:lumOff val="35000"/>
                            </a:schemeClr>
                          </a:solidFill>
                        </a:rPr>
                        <a:t>Compañía: Nintendo </a:t>
                      </a:r>
                    </a:p>
                    <a:p>
                      <a:r>
                        <a:rPr lang="es-CO" sz="1200" b="0" noProof="0" dirty="0" smtClean="0">
                          <a:solidFill>
                            <a:schemeClr val="tx1">
                              <a:lumMod val="65000"/>
                              <a:lumOff val="35000"/>
                            </a:schemeClr>
                          </a:solidFill>
                        </a:rPr>
                        <a:t>Juegos</a:t>
                      </a:r>
                      <a:r>
                        <a:rPr lang="es-CO" sz="1200" b="0" dirty="0" smtClean="0">
                          <a:solidFill>
                            <a:schemeClr val="tx1">
                              <a:lumMod val="65000"/>
                              <a:lumOff val="35000"/>
                            </a:schemeClr>
                          </a:solidFill>
                        </a:rPr>
                        <a:t> de alta calidad y originalidad.</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Su CPU no era la más rápida, pero sus chips de gráficos y sonido eclipsaron ese inconveniente. </a:t>
                      </a:r>
                    </a:p>
                    <a:p>
                      <a:endParaRPr lang="es-CO" sz="1200" b="0" dirty="0">
                        <a:solidFill>
                          <a:schemeClr val="tx1">
                            <a:lumMod val="65000"/>
                            <a:lumOff val="35000"/>
                          </a:schemeClr>
                        </a:solidFill>
                      </a:endParaRPr>
                    </a:p>
                  </a:txBody>
                  <a:tcPr>
                    <a:solidFill>
                      <a:schemeClr val="accent3">
                        <a:lumMod val="40000"/>
                        <a:lumOff val="60000"/>
                      </a:schemeClr>
                    </a:solidFill>
                  </a:tcPr>
                </a:tc>
                <a:tc>
                  <a:txBody>
                    <a:bodyPr/>
                    <a:lstStyle/>
                    <a:p>
                      <a:r>
                        <a:rPr lang="es-CO" sz="1200" b="0" dirty="0" smtClean="0">
                          <a:solidFill>
                            <a:schemeClr val="tx1">
                              <a:lumMod val="65000"/>
                              <a:lumOff val="35000"/>
                            </a:schemeClr>
                          </a:solidFill>
                        </a:rPr>
                        <a:t>Compañía: Nintendo</a:t>
                      </a:r>
                    </a:p>
                    <a:p>
                      <a:r>
                        <a:rPr lang="es-CO" sz="1200" b="0" dirty="0" smtClean="0">
                          <a:solidFill>
                            <a:schemeClr val="tx1">
                              <a:lumMod val="65000"/>
                              <a:lumOff val="35000"/>
                            </a:schemeClr>
                          </a:solidFill>
                        </a:rPr>
                        <a:t>Continua utilizando cartuchos.</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Tiempos de acceso a memoria rápidos en comparación a los CD.</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Es</a:t>
                      </a:r>
                      <a:r>
                        <a:rPr lang="es-CO" sz="1200" b="0" baseline="0" dirty="0" smtClean="0">
                          <a:solidFill>
                            <a:schemeClr val="tx1">
                              <a:lumMod val="65000"/>
                              <a:lumOff val="35000"/>
                            </a:schemeClr>
                          </a:solidFill>
                        </a:rPr>
                        <a:t> p</a:t>
                      </a:r>
                      <a:r>
                        <a:rPr lang="es-CO" sz="1200" b="0" dirty="0" smtClean="0">
                          <a:solidFill>
                            <a:schemeClr val="tx1">
                              <a:lumMod val="65000"/>
                              <a:lumOff val="35000"/>
                            </a:schemeClr>
                          </a:solidFill>
                        </a:rPr>
                        <a:t>osible guardar las partidas dentro del cartucho.</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Su duración es mayor a la de los CD. </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Resistencia.</a:t>
                      </a:r>
                    </a:p>
                    <a:p>
                      <a:r>
                        <a:rPr lang="es-CO" sz="1200" b="0" dirty="0" smtClean="0">
                          <a:solidFill>
                            <a:schemeClr val="tx1">
                              <a:lumMod val="65000"/>
                              <a:lumOff val="35000"/>
                            </a:schemeClr>
                          </a:solidFill>
                        </a:rPr>
                        <a:t>Podían ser limpiadas de maneras más seguras.</a:t>
                      </a:r>
                    </a:p>
                    <a:p>
                      <a:endParaRPr lang="es-CO" sz="1200" b="0" dirty="0" smtClean="0">
                        <a:solidFill>
                          <a:schemeClr val="tx1">
                            <a:lumMod val="65000"/>
                            <a:lumOff val="35000"/>
                          </a:schemeClr>
                        </a:solidFill>
                      </a:endParaRPr>
                    </a:p>
                    <a:p>
                      <a:endParaRPr lang="es-CO" sz="1200" b="0" dirty="0" smtClean="0">
                        <a:solidFill>
                          <a:schemeClr val="tx1">
                            <a:lumMod val="65000"/>
                            <a:lumOff val="35000"/>
                          </a:schemeClr>
                        </a:solidFill>
                      </a:endParaRPr>
                    </a:p>
                    <a:p>
                      <a:endParaRPr lang="es-CO" sz="1200" b="0" dirty="0">
                        <a:solidFill>
                          <a:schemeClr val="tx1">
                            <a:lumMod val="65000"/>
                            <a:lumOff val="35000"/>
                          </a:schemeClr>
                        </a:solidFill>
                      </a:endParaRPr>
                    </a:p>
                  </a:txBody>
                  <a:tcPr>
                    <a:solidFill>
                      <a:schemeClr val="accent3">
                        <a:lumMod val="40000"/>
                        <a:lumOff val="60000"/>
                      </a:schemeClr>
                    </a:solidFill>
                  </a:tcPr>
                </a:tc>
                <a:tc>
                  <a:txBody>
                    <a:bodyPr/>
                    <a:lstStyle/>
                    <a:p>
                      <a:r>
                        <a:rPr lang="es-CO" sz="1200" b="0" dirty="0" smtClean="0">
                          <a:solidFill>
                            <a:schemeClr val="tx1">
                              <a:lumMod val="65000"/>
                              <a:lumOff val="35000"/>
                            </a:schemeClr>
                          </a:solidFill>
                        </a:rPr>
                        <a:t>Compañía: Microsoft</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Fue la primera en incorporar un HDD (disco duro) para salvar partidas y extras, lo cual fue su principal atractivo.</a:t>
                      </a:r>
                    </a:p>
                    <a:p>
                      <a:endParaRPr lang="es-CO" sz="1200" b="0" dirty="0">
                        <a:solidFill>
                          <a:schemeClr val="tx1">
                            <a:lumMod val="65000"/>
                            <a:lumOff val="35000"/>
                          </a:schemeClr>
                        </a:solidFill>
                      </a:endParaRPr>
                    </a:p>
                  </a:txBody>
                  <a:tcPr>
                    <a:solidFill>
                      <a:schemeClr val="accent3">
                        <a:lumMod val="40000"/>
                        <a:lumOff val="60000"/>
                      </a:schemeClr>
                    </a:solidFill>
                  </a:tcPr>
                </a:tc>
                <a:tc>
                  <a:txBody>
                    <a:bodyPr/>
                    <a:lstStyle/>
                    <a:p>
                      <a:r>
                        <a:rPr lang="es-CO" sz="1200" b="0" dirty="0" smtClean="0">
                          <a:solidFill>
                            <a:schemeClr val="tx1">
                              <a:lumMod val="65000"/>
                              <a:lumOff val="35000"/>
                            </a:schemeClr>
                          </a:solidFill>
                        </a:rPr>
                        <a:t>Compañía: Microsoft</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La continuación de la Xbox original pero mucho más potente.</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 Basada en una CPU multi-core de la mano de IBM.</a:t>
                      </a:r>
                    </a:p>
                    <a:p>
                      <a:endParaRPr lang="es-CO" sz="1200" b="0" dirty="0">
                        <a:solidFill>
                          <a:schemeClr val="tx1">
                            <a:lumMod val="65000"/>
                            <a:lumOff val="35000"/>
                          </a:schemeClr>
                        </a:solidFill>
                      </a:endParaRPr>
                    </a:p>
                  </a:txBody>
                  <a:tcPr>
                    <a:solidFill>
                      <a:schemeClr val="accent3">
                        <a:lumMod val="40000"/>
                        <a:lumOff val="60000"/>
                      </a:schemeClr>
                    </a:solidFill>
                  </a:tcPr>
                </a:tc>
                <a:tc>
                  <a:txBody>
                    <a:bodyPr/>
                    <a:lstStyle/>
                    <a:p>
                      <a:r>
                        <a:rPr lang="es-CO" sz="1200" b="0" dirty="0" smtClean="0">
                          <a:solidFill>
                            <a:schemeClr val="tx1">
                              <a:lumMod val="65000"/>
                              <a:lumOff val="35000"/>
                            </a:schemeClr>
                          </a:solidFill>
                        </a:rPr>
                        <a:t>Compañía: Nintendo </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La consola prescinde de cables.</a:t>
                      </a:r>
                    </a:p>
                    <a:p>
                      <a:endParaRPr lang="es-CO" sz="1200" b="0" dirty="0" smtClean="0">
                        <a:solidFill>
                          <a:schemeClr val="tx1">
                            <a:lumMod val="65000"/>
                            <a:lumOff val="35000"/>
                          </a:schemeClr>
                        </a:solidFill>
                      </a:endParaRPr>
                    </a:p>
                    <a:p>
                      <a:r>
                        <a:rPr lang="es-CO" sz="1200" b="0" dirty="0" smtClean="0">
                          <a:solidFill>
                            <a:schemeClr val="tx1">
                              <a:lumMod val="65000"/>
                              <a:lumOff val="35000"/>
                            </a:schemeClr>
                          </a:solidFill>
                        </a:rPr>
                        <a:t>Experiencia nueva y más intuitiva. </a:t>
                      </a:r>
                    </a:p>
                    <a:p>
                      <a:endParaRPr lang="es-CO" sz="1200" b="0" dirty="0">
                        <a:solidFill>
                          <a:schemeClr val="tx1">
                            <a:lumMod val="65000"/>
                            <a:lumOff val="35000"/>
                          </a:schemeClr>
                        </a:solidFill>
                      </a:endParaRPr>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13989" y="5805264"/>
            <a:ext cx="8390964" cy="923330"/>
          </a:xfrm>
          <a:prstGeom prst="rect">
            <a:avLst/>
          </a:prstGeom>
          <a:noFill/>
        </p:spPr>
        <p:txBody>
          <a:bodyPr wrap="square" rtlCol="0">
            <a:spAutoFit/>
          </a:bodyPr>
          <a:lstStyle/>
          <a:p>
            <a:pPr algn="ctr"/>
            <a:r>
              <a:rPr lang="en-US" dirty="0" smtClean="0"/>
              <a:t>-</a:t>
            </a:r>
            <a:r>
              <a:rPr lang="en-US" dirty="0" err="1" smtClean="0"/>
              <a:t>Buscan</a:t>
            </a:r>
            <a:r>
              <a:rPr lang="en-US" dirty="0" smtClean="0"/>
              <a:t> </a:t>
            </a:r>
            <a:r>
              <a:rPr lang="en-US" dirty="0" err="1"/>
              <a:t>diferenciarse</a:t>
            </a:r>
            <a:r>
              <a:rPr lang="en-US" dirty="0"/>
              <a:t> </a:t>
            </a:r>
            <a:r>
              <a:rPr lang="en-US" dirty="0" err="1"/>
              <a:t>desesperadamente</a:t>
            </a:r>
            <a:r>
              <a:rPr lang="en-US" dirty="0"/>
              <a:t> con </a:t>
            </a:r>
            <a:r>
              <a:rPr lang="en-US" dirty="0" err="1"/>
              <a:t>gráficos</a:t>
            </a:r>
            <a:r>
              <a:rPr lang="en-US" dirty="0"/>
              <a:t>, </a:t>
            </a:r>
            <a:r>
              <a:rPr lang="en-US" dirty="0" err="1"/>
              <a:t>servicios</a:t>
            </a:r>
            <a:r>
              <a:rPr lang="en-US" dirty="0"/>
              <a:t> y </a:t>
            </a:r>
            <a:r>
              <a:rPr lang="en-US" dirty="0" err="1"/>
              <a:t>exclusivas</a:t>
            </a:r>
            <a:r>
              <a:rPr lang="en-US" dirty="0"/>
              <a:t>, </a:t>
            </a:r>
            <a:r>
              <a:rPr lang="en-US" dirty="0" err="1" smtClean="0"/>
              <a:t>terminan</a:t>
            </a:r>
            <a:r>
              <a:rPr lang="en-US" dirty="0" smtClean="0"/>
              <a:t> </a:t>
            </a:r>
            <a:r>
              <a:rPr lang="en-US" dirty="0" err="1" smtClean="0"/>
              <a:t>ofreciendo</a:t>
            </a:r>
            <a:r>
              <a:rPr lang="en-US" dirty="0" smtClean="0"/>
              <a:t> un </a:t>
            </a:r>
            <a:r>
              <a:rPr lang="en-US" dirty="0"/>
              <a:t>panorama</a:t>
            </a:r>
            <a:r>
              <a:rPr lang="en-US" dirty="0" smtClean="0"/>
              <a:t> similar en </a:t>
            </a:r>
            <a:r>
              <a:rPr lang="en-US" dirty="0" err="1" smtClean="0"/>
              <a:t>donde</a:t>
            </a:r>
            <a:r>
              <a:rPr lang="en-US" dirty="0" smtClean="0"/>
              <a:t> </a:t>
            </a:r>
            <a:r>
              <a:rPr lang="en-US" dirty="0" err="1"/>
              <a:t>sólo</a:t>
            </a:r>
            <a:r>
              <a:rPr lang="en-US" dirty="0"/>
              <a:t> </a:t>
            </a:r>
            <a:r>
              <a:rPr lang="en-US" dirty="0" err="1"/>
              <a:t>difieren</a:t>
            </a:r>
            <a:r>
              <a:rPr lang="en-US" dirty="0"/>
              <a:t> en</a:t>
            </a:r>
            <a:r>
              <a:rPr lang="en-US" dirty="0" smtClean="0"/>
              <a:t> el </a:t>
            </a:r>
            <a:r>
              <a:rPr lang="en-US" dirty="0"/>
              <a:t>factor</a:t>
            </a:r>
            <a:r>
              <a:rPr lang="en-US" dirty="0" smtClean="0"/>
              <a:t> del </a:t>
            </a:r>
            <a:r>
              <a:rPr lang="en-US" dirty="0" err="1" smtClean="0"/>
              <a:t>precio</a:t>
            </a:r>
            <a:r>
              <a:rPr lang="en-US" dirty="0" smtClean="0"/>
              <a:t>. </a:t>
            </a:r>
            <a:endParaRPr lang="en-US" dirty="0"/>
          </a:p>
        </p:txBody>
      </p:sp>
      <p:sp>
        <p:nvSpPr>
          <p:cNvPr id="16" name="TextBox 15"/>
          <p:cNvSpPr txBox="1"/>
          <p:nvPr/>
        </p:nvSpPr>
        <p:spPr>
          <a:xfrm>
            <a:off x="1823110" y="2636912"/>
            <a:ext cx="2160054" cy="461665"/>
          </a:xfrm>
          <a:prstGeom prst="rect">
            <a:avLst/>
          </a:prstGeom>
          <a:noFill/>
        </p:spPr>
        <p:txBody>
          <a:bodyPr wrap="square" rtlCol="0">
            <a:spAutoFit/>
          </a:bodyPr>
          <a:lstStyle/>
          <a:p>
            <a:pPr algn="ctr"/>
            <a:r>
              <a:rPr lang="es-CO" sz="1200" dirty="0" smtClean="0"/>
              <a:t>35 millones </a:t>
            </a:r>
          </a:p>
          <a:p>
            <a:pPr algn="ctr"/>
            <a:r>
              <a:rPr lang="es-CO" sz="1200" dirty="0" smtClean="0"/>
              <a:t>de consolas vendidas.</a:t>
            </a:r>
            <a:endParaRPr lang="es-CO" sz="1200" dirty="0"/>
          </a:p>
        </p:txBody>
      </p:sp>
      <p:sp>
        <p:nvSpPr>
          <p:cNvPr id="17" name="Rectangle 16"/>
          <p:cNvSpPr/>
          <p:nvPr/>
        </p:nvSpPr>
        <p:spPr>
          <a:xfrm>
            <a:off x="2718471" y="6172200"/>
            <a:ext cx="184666" cy="369332"/>
          </a:xfrm>
          <a:prstGeom prst="rect">
            <a:avLst/>
          </a:prstGeom>
        </p:spPr>
        <p:txBody>
          <a:bodyPr wrap="none">
            <a:spAutoFit/>
          </a:bodyPr>
          <a:lstStyle/>
          <a:p>
            <a:r>
              <a:rPr lang="en-US" b="1" dirty="0" smtClean="0"/>
              <a:t>	</a:t>
            </a:r>
            <a:endParaRPr lang="en-US" b="1" dirty="0"/>
          </a:p>
        </p:txBody>
      </p:sp>
      <p:sp>
        <p:nvSpPr>
          <p:cNvPr id="18" name="Rectangle 17"/>
          <p:cNvSpPr/>
          <p:nvPr/>
        </p:nvSpPr>
        <p:spPr>
          <a:xfrm>
            <a:off x="3996808" y="2656755"/>
            <a:ext cx="1871335" cy="461665"/>
          </a:xfrm>
          <a:prstGeom prst="rect">
            <a:avLst/>
          </a:prstGeom>
        </p:spPr>
        <p:txBody>
          <a:bodyPr wrap="square">
            <a:spAutoFit/>
          </a:bodyPr>
          <a:lstStyle/>
          <a:p>
            <a:pPr algn="ctr"/>
            <a:r>
              <a:rPr lang="es-CO" sz="1200" dirty="0" smtClean="0"/>
              <a:t>24 millones </a:t>
            </a:r>
          </a:p>
          <a:p>
            <a:pPr algn="ctr"/>
            <a:r>
              <a:rPr lang="es-CO" sz="1200" dirty="0" smtClean="0"/>
              <a:t>de consolas vendidas </a:t>
            </a:r>
            <a:endParaRPr lang="es-CO" sz="1200" dirty="0"/>
          </a:p>
        </p:txBody>
      </p:sp>
      <p:sp>
        <p:nvSpPr>
          <p:cNvPr id="19" name="Rectangle 18"/>
          <p:cNvSpPr/>
          <p:nvPr/>
        </p:nvSpPr>
        <p:spPr>
          <a:xfrm>
            <a:off x="5744737" y="2649353"/>
            <a:ext cx="1582109" cy="461665"/>
          </a:xfrm>
          <a:prstGeom prst="rect">
            <a:avLst/>
          </a:prstGeom>
        </p:spPr>
        <p:txBody>
          <a:bodyPr wrap="square">
            <a:spAutoFit/>
          </a:bodyPr>
          <a:lstStyle/>
          <a:p>
            <a:pPr algn="ctr"/>
            <a:r>
              <a:rPr lang="es-CO" sz="1200" dirty="0" smtClean="0"/>
              <a:t>80 millones </a:t>
            </a:r>
          </a:p>
          <a:p>
            <a:pPr algn="ctr"/>
            <a:r>
              <a:rPr lang="es-CO" sz="1200" dirty="0" smtClean="0"/>
              <a:t>de unidades vendidas</a:t>
            </a:r>
            <a:endParaRPr lang="es-CO" sz="1200" dirty="0"/>
          </a:p>
        </p:txBody>
      </p:sp>
      <p:sp>
        <p:nvSpPr>
          <p:cNvPr id="20" name="Rectangle 19"/>
          <p:cNvSpPr/>
          <p:nvPr/>
        </p:nvSpPr>
        <p:spPr>
          <a:xfrm>
            <a:off x="95020" y="2649353"/>
            <a:ext cx="1638750" cy="461665"/>
          </a:xfrm>
          <a:prstGeom prst="rect">
            <a:avLst/>
          </a:prstGeom>
        </p:spPr>
        <p:txBody>
          <a:bodyPr wrap="square">
            <a:spAutoFit/>
          </a:bodyPr>
          <a:lstStyle/>
          <a:p>
            <a:pPr algn="ctr"/>
            <a:r>
              <a:rPr lang="es-CO" sz="1200" dirty="0" smtClean="0"/>
              <a:t>49 millones</a:t>
            </a:r>
          </a:p>
          <a:p>
            <a:pPr algn="ctr"/>
            <a:r>
              <a:rPr lang="es-CO" sz="1200" dirty="0" smtClean="0"/>
              <a:t>de unidades vendidas</a:t>
            </a:r>
            <a:endParaRPr lang="es-CO" sz="1200" dirty="0"/>
          </a:p>
        </p:txBody>
      </p:sp>
      <p:sp>
        <p:nvSpPr>
          <p:cNvPr id="21" name="Rectangle 20"/>
          <p:cNvSpPr/>
          <p:nvPr/>
        </p:nvSpPr>
        <p:spPr>
          <a:xfrm>
            <a:off x="7454370" y="2685796"/>
            <a:ext cx="1600200" cy="461665"/>
          </a:xfrm>
          <a:prstGeom prst="rect">
            <a:avLst/>
          </a:prstGeom>
        </p:spPr>
        <p:txBody>
          <a:bodyPr wrap="square">
            <a:spAutoFit/>
          </a:bodyPr>
          <a:lstStyle/>
          <a:p>
            <a:pPr algn="ctr"/>
            <a:r>
              <a:rPr lang="es-CO" sz="1200" dirty="0" smtClean="0"/>
              <a:t>100,80 millones </a:t>
            </a:r>
          </a:p>
          <a:p>
            <a:pPr algn="ctr"/>
            <a:r>
              <a:rPr lang="es-CO" sz="1200" dirty="0" smtClean="0"/>
              <a:t>de consolas vendidas</a:t>
            </a:r>
            <a:endParaRPr lang="es-CO" sz="1200" dirty="0"/>
          </a:p>
        </p:txBody>
      </p:sp>
      <p:pic>
        <p:nvPicPr>
          <p:cNvPr id="22" name="Picture 21" descr="Sinttulo_2028.jpg"/>
          <p:cNvPicPr>
            <a:picLocks noChangeAspect="1"/>
          </p:cNvPicPr>
          <p:nvPr/>
        </p:nvPicPr>
        <p:blipFill rotWithShape="1">
          <a:blip r:embed="rId2"/>
          <a:srcRect l="6850" t="7522" r="6615" b="24779"/>
          <a:stretch/>
        </p:blipFill>
        <p:spPr>
          <a:xfrm>
            <a:off x="563526" y="3424080"/>
            <a:ext cx="5730267" cy="3117452"/>
          </a:xfrm>
          <a:prstGeom prst="rect">
            <a:avLst/>
          </a:prstGeom>
        </p:spPr>
      </p:pic>
      <p:pic>
        <p:nvPicPr>
          <p:cNvPr id="24" name="Picture 23" descr="draft_lens20671050_1361319198--a-.png"/>
          <p:cNvPicPr>
            <a:picLocks noChangeAspect="1"/>
          </p:cNvPicPr>
          <p:nvPr/>
        </p:nvPicPr>
        <p:blipFill>
          <a:blip r:embed="rId3"/>
          <a:stretch>
            <a:fillRect/>
          </a:stretch>
        </p:blipFill>
        <p:spPr>
          <a:xfrm>
            <a:off x="6450488" y="3430788"/>
            <a:ext cx="2053936" cy="2053936"/>
          </a:xfrm>
          <a:prstGeom prst="rect">
            <a:avLst/>
          </a:prstGeom>
        </p:spPr>
      </p:pic>
      <p:pic>
        <p:nvPicPr>
          <p:cNvPr id="25" name="Picture 4" descr="08-23 Tecnologia Efemerides SNES.jpg"/>
          <p:cNvPicPr>
            <a:picLocks noChangeAspect="1"/>
          </p:cNvPicPr>
          <p:nvPr/>
        </p:nvPicPr>
        <p:blipFill>
          <a:blip r:embed="rId4">
            <a:duotone>
              <a:schemeClr val="bg2">
                <a:shade val="45000"/>
                <a:satMod val="135000"/>
              </a:schemeClr>
              <a:prstClr val="white"/>
            </a:duotone>
          </a:blip>
          <a:stretch>
            <a:fillRect/>
          </a:stretch>
        </p:blipFill>
        <p:spPr>
          <a:xfrm>
            <a:off x="203828" y="1541838"/>
            <a:ext cx="1518957" cy="1075928"/>
          </a:xfrm>
          <a:prstGeom prst="rect">
            <a:avLst/>
          </a:prstGeom>
        </p:spPr>
      </p:pic>
      <p:sp>
        <p:nvSpPr>
          <p:cNvPr id="26" name="TextBox 6"/>
          <p:cNvSpPr txBox="1"/>
          <p:nvPr/>
        </p:nvSpPr>
        <p:spPr>
          <a:xfrm>
            <a:off x="143436" y="764704"/>
            <a:ext cx="1685365" cy="584775"/>
          </a:xfrm>
          <a:prstGeom prst="rect">
            <a:avLst/>
          </a:prstGeom>
          <a:noFill/>
        </p:spPr>
        <p:txBody>
          <a:bodyPr wrap="square" rtlCol="0">
            <a:spAutoFit/>
          </a:bodyPr>
          <a:lstStyle/>
          <a:p>
            <a:pPr algn="ctr"/>
            <a:r>
              <a:rPr lang="en-US" sz="1600" dirty="0" smtClean="0">
                <a:solidFill>
                  <a:schemeClr val="accent4">
                    <a:lumMod val="75000"/>
                  </a:schemeClr>
                </a:solidFill>
                <a:latin typeface="Impact"/>
                <a:cs typeface="Impact"/>
              </a:rPr>
              <a:t>Super Nintendo</a:t>
            </a:r>
          </a:p>
          <a:p>
            <a:pPr algn="ctr"/>
            <a:r>
              <a:rPr lang="en-US" sz="1600" dirty="0" smtClean="0">
                <a:solidFill>
                  <a:schemeClr val="accent4">
                    <a:lumMod val="75000"/>
                  </a:schemeClr>
                </a:solidFill>
                <a:latin typeface="Impact"/>
                <a:cs typeface="Impact"/>
              </a:rPr>
              <a:t>1991</a:t>
            </a:r>
            <a:endParaRPr lang="en-US" sz="1600" dirty="0">
              <a:solidFill>
                <a:schemeClr val="accent4">
                  <a:lumMod val="75000"/>
                </a:schemeClr>
              </a:solidFill>
              <a:latin typeface="Impact"/>
              <a:cs typeface="Impact"/>
            </a:endParaRPr>
          </a:p>
        </p:txBody>
      </p:sp>
      <p:pic>
        <p:nvPicPr>
          <p:cNvPr id="27" name="Picture 10" descr="nintendo_64_2.jpg"/>
          <p:cNvPicPr>
            <a:picLocks noChangeAspect="1"/>
          </p:cNvPicPr>
          <p:nvPr/>
        </p:nvPicPr>
        <p:blipFill rotWithShape="1">
          <a:blip r:embed="rId5">
            <a:clrChange>
              <a:clrFrom>
                <a:srgbClr val="A7A6A1"/>
              </a:clrFrom>
              <a:clrTo>
                <a:srgbClr val="A7A6A1">
                  <a:alpha val="0"/>
                </a:srgbClr>
              </a:clrTo>
            </a:clrChange>
            <a:duotone>
              <a:schemeClr val="bg2">
                <a:shade val="45000"/>
                <a:satMod val="135000"/>
              </a:schemeClr>
              <a:prstClr val="white"/>
            </a:duotone>
          </a:blip>
          <a:srcRect t="-9096"/>
          <a:stretch/>
        </p:blipFill>
        <p:spPr>
          <a:xfrm>
            <a:off x="1840879" y="1370022"/>
            <a:ext cx="1860507" cy="1268597"/>
          </a:xfrm>
          <a:prstGeom prst="rect">
            <a:avLst/>
          </a:prstGeom>
        </p:spPr>
      </p:pic>
      <p:sp>
        <p:nvSpPr>
          <p:cNvPr id="28" name="TextBox 11"/>
          <p:cNvSpPr txBox="1"/>
          <p:nvPr/>
        </p:nvSpPr>
        <p:spPr>
          <a:xfrm>
            <a:off x="1926515" y="764704"/>
            <a:ext cx="1685365" cy="584775"/>
          </a:xfrm>
          <a:prstGeom prst="rect">
            <a:avLst/>
          </a:prstGeom>
          <a:noFill/>
        </p:spPr>
        <p:txBody>
          <a:bodyPr wrap="square" rtlCol="0">
            <a:spAutoFit/>
          </a:bodyPr>
          <a:lstStyle/>
          <a:p>
            <a:pPr algn="ctr"/>
            <a:r>
              <a:rPr lang="en-US" sz="1600" dirty="0" smtClean="0">
                <a:solidFill>
                  <a:schemeClr val="accent4">
                    <a:lumMod val="75000"/>
                  </a:schemeClr>
                </a:solidFill>
                <a:latin typeface="Impact"/>
                <a:cs typeface="Impact"/>
              </a:rPr>
              <a:t>Nintendo 64</a:t>
            </a:r>
          </a:p>
          <a:p>
            <a:pPr algn="ctr"/>
            <a:r>
              <a:rPr lang="en-US" sz="1600" dirty="0" smtClean="0">
                <a:solidFill>
                  <a:schemeClr val="accent4">
                    <a:lumMod val="75000"/>
                  </a:schemeClr>
                </a:solidFill>
                <a:latin typeface="Impact"/>
                <a:cs typeface="Impact"/>
              </a:rPr>
              <a:t>1996</a:t>
            </a:r>
            <a:endParaRPr lang="en-US" sz="1600" dirty="0">
              <a:solidFill>
                <a:schemeClr val="accent4">
                  <a:lumMod val="75000"/>
                </a:schemeClr>
              </a:solidFill>
              <a:latin typeface="Impact"/>
              <a:cs typeface="Impact"/>
            </a:endParaRPr>
          </a:p>
        </p:txBody>
      </p:sp>
      <p:sp>
        <p:nvSpPr>
          <p:cNvPr id="29" name="Rectangle 13"/>
          <p:cNvSpPr/>
          <p:nvPr/>
        </p:nvSpPr>
        <p:spPr>
          <a:xfrm>
            <a:off x="4305066" y="764704"/>
            <a:ext cx="623889" cy="584775"/>
          </a:xfrm>
          <a:prstGeom prst="rect">
            <a:avLst/>
          </a:prstGeom>
        </p:spPr>
        <p:txBody>
          <a:bodyPr wrap="none">
            <a:spAutoFit/>
          </a:bodyPr>
          <a:lstStyle/>
          <a:p>
            <a:pPr algn="ctr"/>
            <a:r>
              <a:rPr lang="en-US" sz="1600" dirty="0">
                <a:solidFill>
                  <a:schemeClr val="accent4">
                    <a:lumMod val="75000"/>
                  </a:schemeClr>
                </a:solidFill>
                <a:latin typeface="Impact"/>
                <a:cs typeface="Impact"/>
              </a:rPr>
              <a:t>Xbox</a:t>
            </a:r>
            <a:r>
              <a:rPr lang="en-US" sz="1600" dirty="0" smtClean="0">
                <a:solidFill>
                  <a:schemeClr val="accent4">
                    <a:lumMod val="75000"/>
                  </a:schemeClr>
                </a:solidFill>
                <a:latin typeface="Impact"/>
                <a:cs typeface="Impact"/>
              </a:rPr>
              <a:t> </a:t>
            </a:r>
          </a:p>
          <a:p>
            <a:pPr algn="ctr"/>
            <a:r>
              <a:rPr lang="en-US" sz="1600" dirty="0" smtClean="0">
                <a:solidFill>
                  <a:schemeClr val="accent4">
                    <a:lumMod val="75000"/>
                  </a:schemeClr>
                </a:solidFill>
                <a:latin typeface="Impact"/>
                <a:cs typeface="Impact"/>
              </a:rPr>
              <a:t>2001 </a:t>
            </a:r>
            <a:endParaRPr lang="en-US" sz="1600" dirty="0">
              <a:solidFill>
                <a:schemeClr val="accent4">
                  <a:lumMod val="75000"/>
                </a:schemeClr>
              </a:solidFill>
              <a:latin typeface="Impact"/>
              <a:cs typeface="Impact"/>
            </a:endParaRPr>
          </a:p>
        </p:txBody>
      </p:sp>
      <p:pic>
        <p:nvPicPr>
          <p:cNvPr id="30" name="Picture 15" descr="consola-xbox.jpg"/>
          <p:cNvPicPr>
            <a:picLocks noChangeAspect="1"/>
          </p:cNvPicPr>
          <p:nvPr/>
        </p:nvPicPr>
        <p:blipFill>
          <a:blip r:embed="rId6">
            <a:clrChange>
              <a:clrFrom>
                <a:srgbClr val="C5C0C6"/>
              </a:clrFrom>
              <a:clrTo>
                <a:srgbClr val="C5C0C6">
                  <a:alpha val="0"/>
                </a:srgbClr>
              </a:clrTo>
            </a:clrChange>
            <a:duotone>
              <a:schemeClr val="bg2">
                <a:shade val="45000"/>
                <a:satMod val="135000"/>
              </a:schemeClr>
              <a:prstClr val="white"/>
            </a:duotone>
          </a:blip>
          <a:srcRect l="5615" t="5959" r="13077" b="24180"/>
          <a:stretch>
            <a:fillRect/>
          </a:stretch>
        </p:blipFill>
        <p:spPr>
          <a:xfrm>
            <a:off x="3901639" y="1498510"/>
            <a:ext cx="1694835" cy="1093285"/>
          </a:xfrm>
          <a:prstGeom prst="rect">
            <a:avLst/>
          </a:prstGeom>
        </p:spPr>
      </p:pic>
      <p:sp>
        <p:nvSpPr>
          <p:cNvPr id="31" name="Rectangle 16"/>
          <p:cNvSpPr/>
          <p:nvPr/>
        </p:nvSpPr>
        <p:spPr>
          <a:xfrm>
            <a:off x="5990406" y="764704"/>
            <a:ext cx="952505" cy="584775"/>
          </a:xfrm>
          <a:prstGeom prst="rect">
            <a:avLst/>
          </a:prstGeom>
        </p:spPr>
        <p:txBody>
          <a:bodyPr wrap="none">
            <a:spAutoFit/>
          </a:bodyPr>
          <a:lstStyle/>
          <a:p>
            <a:pPr algn="ctr"/>
            <a:r>
              <a:rPr lang="en-US" sz="1600" dirty="0">
                <a:solidFill>
                  <a:schemeClr val="accent4">
                    <a:lumMod val="75000"/>
                  </a:schemeClr>
                </a:solidFill>
                <a:latin typeface="Impact"/>
                <a:cs typeface="Impact"/>
              </a:rPr>
              <a:t>Xbox </a:t>
            </a:r>
            <a:r>
              <a:rPr lang="en-US" sz="1600" dirty="0" smtClean="0">
                <a:solidFill>
                  <a:schemeClr val="accent4">
                    <a:lumMod val="75000"/>
                  </a:schemeClr>
                </a:solidFill>
                <a:latin typeface="Impact"/>
                <a:cs typeface="Impact"/>
              </a:rPr>
              <a:t>360</a:t>
            </a:r>
            <a:endParaRPr lang="en-US" sz="1600" dirty="0">
              <a:solidFill>
                <a:schemeClr val="accent4">
                  <a:lumMod val="75000"/>
                </a:schemeClr>
              </a:solidFill>
              <a:latin typeface="Impact"/>
              <a:cs typeface="Impact"/>
            </a:endParaRPr>
          </a:p>
          <a:p>
            <a:pPr algn="ctr"/>
            <a:r>
              <a:rPr lang="en-US" sz="1600" dirty="0" smtClean="0">
                <a:solidFill>
                  <a:schemeClr val="accent4">
                    <a:lumMod val="75000"/>
                  </a:schemeClr>
                </a:solidFill>
                <a:latin typeface="Impact"/>
                <a:cs typeface="Impact"/>
              </a:rPr>
              <a:t> </a:t>
            </a:r>
            <a:r>
              <a:rPr lang="en-US" sz="1600" dirty="0">
                <a:solidFill>
                  <a:schemeClr val="accent4">
                    <a:lumMod val="75000"/>
                  </a:schemeClr>
                </a:solidFill>
                <a:latin typeface="Impact"/>
                <a:cs typeface="Impact"/>
              </a:rPr>
              <a:t>2005</a:t>
            </a:r>
          </a:p>
        </p:txBody>
      </p:sp>
      <p:pic>
        <p:nvPicPr>
          <p:cNvPr id="32" name="Picture 18" descr="xbox360slim[5].jpg"/>
          <p:cNvPicPr>
            <a:picLocks noChangeAspect="1"/>
          </p:cNvPicPr>
          <p:nvPr/>
        </p:nvPicPr>
        <p:blipFill>
          <a:blip r:embed="rId7">
            <a:clrChange>
              <a:clrFrom>
                <a:srgbClr val="D0D0D0"/>
              </a:clrFrom>
              <a:clrTo>
                <a:srgbClr val="D0D0D0">
                  <a:alpha val="0"/>
                </a:srgbClr>
              </a:clrTo>
            </a:clrChange>
            <a:duotone>
              <a:schemeClr val="bg2">
                <a:shade val="45000"/>
                <a:satMod val="135000"/>
              </a:schemeClr>
              <a:prstClr val="white"/>
            </a:duotone>
          </a:blip>
          <a:srcRect l="10000" r="12000"/>
          <a:stretch>
            <a:fillRect/>
          </a:stretch>
        </p:blipFill>
        <p:spPr>
          <a:xfrm>
            <a:off x="5868144" y="1422584"/>
            <a:ext cx="1382502" cy="1245138"/>
          </a:xfrm>
          <a:prstGeom prst="rect">
            <a:avLst/>
          </a:prstGeom>
        </p:spPr>
      </p:pic>
      <p:sp>
        <p:nvSpPr>
          <p:cNvPr id="33" name="TextBox 20"/>
          <p:cNvSpPr txBox="1"/>
          <p:nvPr/>
        </p:nvSpPr>
        <p:spPr>
          <a:xfrm>
            <a:off x="7812360" y="764704"/>
            <a:ext cx="762000" cy="584775"/>
          </a:xfrm>
          <a:prstGeom prst="rect">
            <a:avLst/>
          </a:prstGeom>
          <a:noFill/>
        </p:spPr>
        <p:txBody>
          <a:bodyPr wrap="square" rtlCol="0">
            <a:spAutoFit/>
          </a:bodyPr>
          <a:lstStyle/>
          <a:p>
            <a:pPr algn="ctr"/>
            <a:r>
              <a:rPr lang="en-US" sz="1600" dirty="0" smtClean="0">
                <a:solidFill>
                  <a:schemeClr val="accent4">
                    <a:lumMod val="75000"/>
                  </a:schemeClr>
                </a:solidFill>
                <a:latin typeface="Impact"/>
                <a:cs typeface="Impact"/>
              </a:rPr>
              <a:t>Wii</a:t>
            </a:r>
          </a:p>
          <a:p>
            <a:pPr algn="ctr"/>
            <a:r>
              <a:rPr lang="en-US" sz="1600" dirty="0" smtClean="0">
                <a:solidFill>
                  <a:schemeClr val="accent4">
                    <a:lumMod val="75000"/>
                  </a:schemeClr>
                </a:solidFill>
                <a:latin typeface="Impact"/>
                <a:cs typeface="Impact"/>
              </a:rPr>
              <a:t>2006</a:t>
            </a:r>
            <a:endParaRPr lang="en-US" sz="1600" dirty="0">
              <a:solidFill>
                <a:schemeClr val="accent4">
                  <a:lumMod val="75000"/>
                </a:schemeClr>
              </a:solidFill>
              <a:latin typeface="Impact"/>
              <a:cs typeface="Impact"/>
            </a:endParaRPr>
          </a:p>
        </p:txBody>
      </p:sp>
      <p:pic>
        <p:nvPicPr>
          <p:cNvPr id="34" name="Picture 21" descr="wii.jpg"/>
          <p:cNvPicPr>
            <a:picLocks noChangeAspect="1"/>
          </p:cNvPicPr>
          <p:nvPr/>
        </p:nvPicPr>
        <p:blipFill>
          <a:blip r:embed="rId8">
            <a:clrChange>
              <a:clrFrom>
                <a:srgbClr val="CECECE"/>
              </a:clrFrom>
              <a:clrTo>
                <a:srgbClr val="CECECE">
                  <a:alpha val="0"/>
                </a:srgbClr>
              </a:clrTo>
            </a:clrChange>
            <a:duotone>
              <a:schemeClr val="bg2">
                <a:shade val="45000"/>
                <a:satMod val="135000"/>
              </a:schemeClr>
              <a:prstClr val="white"/>
            </a:duotone>
          </a:blip>
          <a:srcRect l="5000" t="7854" r="5000" b="3846"/>
          <a:stretch>
            <a:fillRect/>
          </a:stretch>
        </p:blipFill>
        <p:spPr>
          <a:xfrm>
            <a:off x="7477456" y="1513213"/>
            <a:ext cx="1595681" cy="1135021"/>
          </a:xfrm>
          <a:prstGeom prst="rect">
            <a:avLst/>
          </a:prstGeom>
        </p:spPr>
      </p:pic>
      <p:cxnSp>
        <p:nvCxnSpPr>
          <p:cNvPr id="35" name="34 Conector recto"/>
          <p:cNvCxnSpPr/>
          <p:nvPr/>
        </p:nvCxnSpPr>
        <p:spPr>
          <a:xfrm>
            <a:off x="0" y="1411035"/>
            <a:ext cx="9144000" cy="0"/>
          </a:xfrm>
          <a:prstGeom prst="line">
            <a:avLst/>
          </a:prstGeom>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35 Conector recto"/>
          <p:cNvCxnSpPr/>
          <p:nvPr/>
        </p:nvCxnSpPr>
        <p:spPr>
          <a:xfrm>
            <a:off x="0" y="2655316"/>
            <a:ext cx="9144000" cy="0"/>
          </a:xfrm>
          <a:prstGeom prst="line">
            <a:avLst/>
          </a:prstGeom>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1 Rectángulo"/>
          <p:cNvSpPr/>
          <p:nvPr/>
        </p:nvSpPr>
        <p:spPr>
          <a:xfrm>
            <a:off x="323528" y="6517134"/>
            <a:ext cx="6480720" cy="2752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2 Rectángulo"/>
          <p:cNvSpPr/>
          <p:nvPr/>
        </p:nvSpPr>
        <p:spPr>
          <a:xfrm>
            <a:off x="0" y="1411035"/>
            <a:ext cx="9144000" cy="1245720"/>
          </a:xfrm>
          <a:prstGeom prst="rect">
            <a:avLst/>
          </a:prstGeom>
          <a:solidFill>
            <a:srgbClr val="A6A6A6">
              <a:alpha val="4902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75" y="476672"/>
            <a:ext cx="8507288" cy="1143000"/>
          </a:xfrm>
        </p:spPr>
        <p:txBody>
          <a:bodyPr>
            <a:normAutofit/>
          </a:bodyPr>
          <a:lstStyle/>
          <a:p>
            <a:r>
              <a:rPr lang="es-ES_tradnl" sz="1600" b="0" i="0" baseline="0" dirty="0" smtClean="0">
                <a:solidFill>
                  <a:schemeClr val="accent3">
                    <a:lumMod val="75000"/>
                  </a:schemeClr>
                </a:solidFill>
                <a:latin typeface="Impact"/>
                <a:cs typeface="Impact"/>
              </a:rPr>
              <a:t>¿En este caso qué relaciones existen entre la destrucción creativa y la obsolescencia programada?</a:t>
            </a:r>
            <a:endParaRPr lang="en-US" sz="1600" dirty="0">
              <a:solidFill>
                <a:schemeClr val="accent3">
                  <a:lumMod val="75000"/>
                </a:schemeClr>
              </a:solidFill>
              <a:latin typeface="Impact"/>
              <a:cs typeface="Impact"/>
            </a:endParaRPr>
          </a:p>
        </p:txBody>
      </p:sp>
      <p:sp>
        <p:nvSpPr>
          <p:cNvPr id="6" name="Rectangle 5"/>
          <p:cNvSpPr/>
          <p:nvPr/>
        </p:nvSpPr>
        <p:spPr>
          <a:xfrm>
            <a:off x="467544" y="3717032"/>
            <a:ext cx="7992888" cy="2462213"/>
          </a:xfrm>
          <a:prstGeom prst="rect">
            <a:avLst/>
          </a:prstGeom>
        </p:spPr>
        <p:txBody>
          <a:bodyPr wrap="square">
            <a:spAutoFit/>
          </a:bodyPr>
          <a:lstStyle/>
          <a:p>
            <a:r>
              <a:rPr lang="es-ES_tradnl" sz="1400" dirty="0" smtClean="0"/>
              <a:t>La </a:t>
            </a:r>
            <a:r>
              <a:rPr lang="es-ES_tradnl" sz="1400" b="1" dirty="0" smtClean="0"/>
              <a:t>obsolescencia programada </a:t>
            </a:r>
            <a:r>
              <a:rPr lang="es-ES_tradnl" sz="1400" dirty="0" smtClean="0"/>
              <a:t>en estas consolas hace que tengan una corta vida de </a:t>
            </a:r>
            <a:r>
              <a:rPr lang="es-ES_tradnl" sz="1400" dirty="0" smtClean="0"/>
              <a:t>funcionamiento. Después </a:t>
            </a:r>
            <a:r>
              <a:rPr lang="es-ES_tradnl" sz="1400" dirty="0" smtClean="0"/>
              <a:t>de un tiempo determinado de uso, se </a:t>
            </a:r>
            <a:r>
              <a:rPr lang="es-ES_tradnl" sz="1400" b="1" dirty="0" smtClean="0"/>
              <a:t>enciende en ellas un botón de color rojo </a:t>
            </a:r>
            <a:r>
              <a:rPr lang="es-ES_tradnl" sz="1400" dirty="0" smtClean="0"/>
              <a:t>(anillo de muerte) que indica que el producto se ha daño por completo. </a:t>
            </a:r>
            <a:endParaRPr lang="es-ES_tradnl" sz="1400" dirty="0" smtClean="0"/>
          </a:p>
          <a:p>
            <a:r>
              <a:rPr lang="es-ES_tradnl" sz="1400" dirty="0" smtClean="0"/>
              <a:t>El </a:t>
            </a:r>
            <a:r>
              <a:rPr lang="es-ES_tradnl" sz="1400" dirty="0" smtClean="0"/>
              <a:t>servicio técnico aconsejará comprar una nueva consola ya que el arreglo de la antigua sería caro y complicado. Dicha programación se hace pensando en una estrategia de mercadeo: el tiempo de "vida” de la consola coincide con el tiempo en que la marca lanza su nueva versión de la misma (los cuales tienen cambios mínimos a comparación de la versión anterior</a:t>
            </a:r>
            <a:r>
              <a:rPr lang="es-ES_tradnl" sz="1400" dirty="0" smtClean="0"/>
              <a:t>) para </a:t>
            </a:r>
            <a:r>
              <a:rPr lang="es-ES_tradnl" sz="1400" dirty="0" smtClean="0"/>
              <a:t>que así los consumidores puedan renovar el producto cambiándolo por uno “mejorado”, además de esto los accesorios y juegos de la nueva </a:t>
            </a:r>
            <a:r>
              <a:rPr lang="es-ES_tradnl" sz="1400" dirty="0" smtClean="0"/>
              <a:t>consola </a:t>
            </a:r>
            <a:r>
              <a:rPr lang="es-ES_tradnl" sz="1400" dirty="0"/>
              <a:t>n</a:t>
            </a:r>
            <a:r>
              <a:rPr lang="es-ES_tradnl" sz="1400" dirty="0" smtClean="0"/>
              <a:t>o </a:t>
            </a:r>
            <a:r>
              <a:rPr lang="es-ES_tradnl" sz="1400" dirty="0" smtClean="0"/>
              <a:t>son compatibles con la </a:t>
            </a:r>
            <a:r>
              <a:rPr lang="es-ES_tradnl" sz="1400" dirty="0" smtClean="0"/>
              <a:t>antigua, haciéndolos </a:t>
            </a:r>
            <a:r>
              <a:rPr lang="es-ES_tradnl" sz="1400" dirty="0" smtClean="0"/>
              <a:t>desechos inservibles. Para la empresa esto demuestra un beneficio ya que la compra de sus productos hace que haya un mejor rendimiento en el mercado,  y así poder sobresalir entre la competencia y mantener el liderazgo de su empresa.</a:t>
            </a:r>
            <a:endParaRPr lang="es-ES_tradnl" sz="1400" dirty="0"/>
          </a:p>
        </p:txBody>
      </p:sp>
      <p:pic>
        <p:nvPicPr>
          <p:cNvPr id="7" name="Picture 6" descr="k.jpg"/>
          <p:cNvPicPr>
            <a:picLocks noChangeAspect="1"/>
          </p:cNvPicPr>
          <p:nvPr/>
        </p:nvPicPr>
        <p:blipFill>
          <a:blip r:embed="rId2"/>
          <a:stretch>
            <a:fillRect/>
          </a:stretch>
        </p:blipFill>
        <p:spPr>
          <a:xfrm>
            <a:off x="1374745" y="1619672"/>
            <a:ext cx="2912120" cy="1792074"/>
          </a:xfrm>
          <a:prstGeom prst="rect">
            <a:avLst/>
          </a:prstGeom>
        </p:spPr>
      </p:pic>
      <p:pic>
        <p:nvPicPr>
          <p:cNvPr id="3" name="Imagen 2"/>
          <p:cNvPicPr>
            <a:picLocks noChangeAspect="1"/>
          </p:cNvPicPr>
          <p:nvPr/>
        </p:nvPicPr>
        <p:blipFill rotWithShape="1">
          <a:blip r:embed="rId3"/>
          <a:srcRect l="15141" r="14546"/>
          <a:stretch/>
        </p:blipFill>
        <p:spPr>
          <a:xfrm>
            <a:off x="5915205" y="1576281"/>
            <a:ext cx="1321091" cy="1878856"/>
          </a:xfrm>
          <a:prstGeom prst="rect">
            <a:avLst/>
          </a:prstGeom>
        </p:spPr>
      </p:pic>
      <p:pic>
        <p:nvPicPr>
          <p:cNvPr id="4" name="Imagen 3"/>
          <p:cNvPicPr>
            <a:picLocks noChangeAspect="1"/>
          </p:cNvPicPr>
          <p:nvPr/>
        </p:nvPicPr>
        <p:blipFill>
          <a:blip r:embed="rId4"/>
          <a:stretch>
            <a:fillRect/>
          </a:stretch>
        </p:blipFill>
        <p:spPr>
          <a:xfrm>
            <a:off x="4403037" y="1576281"/>
            <a:ext cx="1387281" cy="18788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a de pantalla 2014-02-23 a las 19.21.41.png"/>
          <p:cNvPicPr>
            <a:picLocks noChangeAspect="1"/>
          </p:cNvPicPr>
          <p:nvPr/>
        </p:nvPicPr>
        <p:blipFill>
          <a:blip r:embed="rId2"/>
          <a:stretch>
            <a:fillRect/>
          </a:stretch>
        </p:blipFill>
        <p:spPr>
          <a:xfrm>
            <a:off x="408592" y="431310"/>
            <a:ext cx="4021708" cy="3097103"/>
          </a:xfrm>
          <a:prstGeom prst="rect">
            <a:avLst/>
          </a:prstGeom>
        </p:spPr>
      </p:pic>
      <p:pic>
        <p:nvPicPr>
          <p:cNvPr id="5" name="Picture 4" descr="Captura de pantalla 2014-02-23 a las 19.22.29.png"/>
          <p:cNvPicPr>
            <a:picLocks noChangeAspect="1"/>
          </p:cNvPicPr>
          <p:nvPr/>
        </p:nvPicPr>
        <p:blipFill rotWithShape="1">
          <a:blip r:embed="rId3"/>
          <a:srcRect b="7671"/>
          <a:stretch/>
        </p:blipFill>
        <p:spPr>
          <a:xfrm>
            <a:off x="4495800" y="432298"/>
            <a:ext cx="4313776" cy="3478903"/>
          </a:xfrm>
          <a:prstGeom prst="rect">
            <a:avLst/>
          </a:prstGeom>
        </p:spPr>
      </p:pic>
      <p:sp>
        <p:nvSpPr>
          <p:cNvPr id="6" name="Rectangle 5"/>
          <p:cNvSpPr/>
          <p:nvPr/>
        </p:nvSpPr>
        <p:spPr>
          <a:xfrm>
            <a:off x="539552" y="3934848"/>
            <a:ext cx="8270024" cy="1169551"/>
          </a:xfrm>
          <a:prstGeom prst="rect">
            <a:avLst/>
          </a:prstGeom>
        </p:spPr>
        <p:txBody>
          <a:bodyPr wrap="square">
            <a:spAutoFit/>
          </a:bodyPr>
          <a:lstStyle/>
          <a:p>
            <a:r>
              <a:rPr lang="es-CO" sz="1400" dirty="0" smtClean="0"/>
              <a:t>Esta pagina se creó para demostrar su inconformismo frente a las acciones con poca ética de algunas empresas al ofrecer al mercado productos programados para "morir" tras un período de  tiempo, teniendo en cuenta el elevado costo de los mismos. Así al ver la falta de cooperación por parte de la empresa, estos consumidores apoyan paginas como esta ya que permite que los mismos se ayuden unos a otros evitando que la vida útil del producto muera.</a:t>
            </a:r>
            <a:endParaRPr lang="es-CO" sz="1400" dirty="0"/>
          </a:p>
        </p:txBody>
      </p:sp>
      <p:sp>
        <p:nvSpPr>
          <p:cNvPr id="7" name="Rectangle 6"/>
          <p:cNvSpPr/>
          <p:nvPr/>
        </p:nvSpPr>
        <p:spPr>
          <a:xfrm>
            <a:off x="539552" y="5169966"/>
            <a:ext cx="8402632" cy="523220"/>
          </a:xfrm>
          <a:prstGeom prst="rect">
            <a:avLst/>
          </a:prstGeom>
        </p:spPr>
        <p:txBody>
          <a:bodyPr wrap="square">
            <a:spAutoFit/>
          </a:bodyPr>
          <a:lstStyle/>
          <a:p>
            <a:r>
              <a:rPr lang="es-CO" sz="1400" dirty="0" smtClean="0"/>
              <a:t>Esto busca crear una especie de comunidad en la que los usuarios comparten soluciones con otros que las necesitan para así combatir el problema que representa para ellos la obsolescencia programada.</a:t>
            </a:r>
            <a:endParaRPr lang="es-CO"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84528"/>
            <a:ext cx="8229600" cy="523220"/>
          </a:xfrm>
          <a:noFill/>
        </p:spPr>
        <p:txBody>
          <a:bodyPr wrap="square" rtlCol="0">
            <a:spAutoFit/>
          </a:bodyPr>
          <a:lstStyle/>
          <a:p>
            <a:pPr algn="l"/>
            <a:r>
              <a:rPr lang="es-ES" sz="2800" dirty="0">
                <a:solidFill>
                  <a:schemeClr val="accent4">
                    <a:lumMod val="75000"/>
                  </a:schemeClr>
                </a:solidFill>
                <a:latin typeface="Impact"/>
                <a:ea typeface="+mn-ea"/>
                <a:cs typeface="Impact"/>
              </a:rPr>
              <a:t>Bibliografía</a:t>
            </a:r>
            <a:endParaRPr lang="es-ES" sz="2800" dirty="0">
              <a:solidFill>
                <a:schemeClr val="accent4">
                  <a:lumMod val="75000"/>
                </a:schemeClr>
              </a:solidFill>
              <a:latin typeface="Impact"/>
              <a:ea typeface="+mn-ea"/>
              <a:cs typeface="Impact"/>
            </a:endParaRPr>
          </a:p>
        </p:txBody>
      </p:sp>
      <p:sp>
        <p:nvSpPr>
          <p:cNvPr id="3" name="Marcador de contenido 2"/>
          <p:cNvSpPr>
            <a:spLocks noGrp="1"/>
          </p:cNvSpPr>
          <p:nvPr>
            <p:ph idx="1"/>
          </p:nvPr>
        </p:nvSpPr>
        <p:spPr>
          <a:xfrm>
            <a:off x="457200" y="1600201"/>
            <a:ext cx="8229600" cy="3124944"/>
          </a:xfrm>
        </p:spPr>
        <p:txBody>
          <a:bodyPr>
            <a:normAutofit fontScale="92500"/>
          </a:bodyPr>
          <a:lstStyle/>
          <a:p>
            <a:r>
              <a:rPr lang="es-ES" sz="1600" dirty="0" smtClean="0"/>
              <a:t>Zamora A. (2014, 8 de Enero</a:t>
            </a:r>
            <a:r>
              <a:rPr lang="es-ES" sz="1600" dirty="0" smtClean="0"/>
              <a:t>). </a:t>
            </a:r>
            <a:r>
              <a:rPr lang="es-ES" sz="1600" dirty="0" smtClean="0"/>
              <a:t>La guerra de consolas: un conflicto inútil. </a:t>
            </a:r>
            <a:r>
              <a:rPr lang="es-ES" sz="1600" dirty="0"/>
              <a:t>Recuperado </a:t>
            </a:r>
            <a:r>
              <a:rPr lang="es-ES" sz="1600" dirty="0" smtClean="0"/>
              <a:t>el </a:t>
            </a:r>
            <a:r>
              <a:rPr lang="es-ES" sz="1600" dirty="0" smtClean="0"/>
              <a:t>23 </a:t>
            </a:r>
            <a:r>
              <a:rPr lang="es-ES" sz="1600" dirty="0"/>
              <a:t>de febrero de </a:t>
            </a:r>
            <a:r>
              <a:rPr lang="es-ES" sz="1600" dirty="0" smtClean="0"/>
              <a:t>2014 en: </a:t>
            </a:r>
            <a:r>
              <a:rPr lang="es-ES" sz="1600" dirty="0" smtClean="0">
                <a:hlinkClick r:id="rId2"/>
              </a:rPr>
              <a:t>http</a:t>
            </a:r>
            <a:r>
              <a:rPr lang="es-ES" sz="1600" dirty="0">
                <a:hlinkClick r:id="rId2"/>
              </a:rPr>
              <a:t>://www.levelup.com/articulos/36571/La-guerra-de-consolas-un-conflicto-inutil</a:t>
            </a:r>
            <a:r>
              <a:rPr lang="es-ES" sz="1600" dirty="0" smtClean="0">
                <a:hlinkClick r:id="rId2"/>
              </a:rPr>
              <a:t>/</a:t>
            </a:r>
            <a:r>
              <a:rPr lang="es-ES" sz="1600" dirty="0" smtClean="0"/>
              <a:t>. </a:t>
            </a:r>
          </a:p>
          <a:p>
            <a:r>
              <a:rPr lang="es-ES" sz="1600" dirty="0" smtClean="0"/>
              <a:t>Salta </a:t>
            </a:r>
            <a:r>
              <a:rPr lang="es-ES" sz="1600" dirty="0" smtClean="0"/>
              <a:t>El. (2014, 23 de Febrero), Historia de las consolas </a:t>
            </a:r>
            <a:r>
              <a:rPr lang="es-ES" sz="1600" dirty="0" err="1" smtClean="0"/>
              <a:t>Super</a:t>
            </a:r>
            <a:r>
              <a:rPr lang="es-ES" sz="1600" dirty="0" smtClean="0"/>
              <a:t> </a:t>
            </a:r>
            <a:r>
              <a:rPr lang="es-ES" sz="1600" dirty="0" err="1" smtClean="0"/>
              <a:t>Nintendo</a:t>
            </a:r>
            <a:r>
              <a:rPr lang="es-ES" sz="1600" dirty="0" smtClean="0"/>
              <a:t>. Recuperado </a:t>
            </a:r>
            <a:r>
              <a:rPr lang="es-ES" sz="1600" dirty="0" smtClean="0"/>
              <a:t>23 </a:t>
            </a:r>
            <a:r>
              <a:rPr lang="es-ES" sz="1600" dirty="0"/>
              <a:t>de febrero de </a:t>
            </a:r>
            <a:r>
              <a:rPr lang="es-ES" sz="1600" dirty="0" smtClean="0"/>
              <a:t>2014</a:t>
            </a:r>
            <a:r>
              <a:rPr lang="es-ES" sz="1600" dirty="0" smtClean="0"/>
              <a:t>: </a:t>
            </a:r>
            <a:r>
              <a:rPr lang="es-ES" sz="1600" dirty="0">
                <a:hlinkClick r:id="rId3"/>
              </a:rPr>
              <a:t>http://www.saltaentrelineas.com/historia-de-las-consolas-i-super-nintendo</a:t>
            </a:r>
            <a:r>
              <a:rPr lang="es-ES" sz="1600" dirty="0" smtClean="0">
                <a:hlinkClick r:id="rId3"/>
              </a:rPr>
              <a:t>/</a:t>
            </a:r>
            <a:r>
              <a:rPr lang="es-ES" sz="1600" dirty="0"/>
              <a:t>. </a:t>
            </a:r>
            <a:r>
              <a:rPr lang="es-ES" sz="1600" dirty="0" smtClean="0"/>
              <a:t>Recuperado</a:t>
            </a:r>
            <a:endParaRPr lang="es-ES" sz="1600" dirty="0" smtClean="0"/>
          </a:p>
          <a:p>
            <a:r>
              <a:rPr lang="es-ES" sz="1600" dirty="0"/>
              <a:t>Ps3, Xbox 360 y las videoconsolas de hoy en día ¿Obsolescencia programada</a:t>
            </a:r>
            <a:r>
              <a:rPr lang="es-ES" sz="1600" dirty="0" smtClean="0"/>
              <a:t>? </a:t>
            </a:r>
            <a:r>
              <a:rPr lang="es-ES" sz="1600" dirty="0"/>
              <a:t>(</a:t>
            </a:r>
            <a:r>
              <a:rPr lang="es-ES" sz="1600" dirty="0" smtClean="0"/>
              <a:t>2012, 29 de Mayo</a:t>
            </a:r>
            <a:r>
              <a:rPr lang="es-ES" sz="1600" dirty="0" smtClean="0"/>
              <a:t>).  Recuperado el 23 de febrero de 2014: </a:t>
            </a:r>
            <a:r>
              <a:rPr lang="es-ES" sz="1600" dirty="0">
                <a:hlinkClick r:id="rId4"/>
              </a:rPr>
              <a:t>http://libredeobsolescenciaprogramada.com/2012/05/29/ps3-xbox-360-y-las-videoconsolas-de-hoy-en-dia-obsolescencia-programada</a:t>
            </a:r>
            <a:r>
              <a:rPr lang="es-ES" sz="1600" dirty="0" smtClean="0">
                <a:hlinkClick r:id="rId4"/>
              </a:rPr>
              <a:t>/</a:t>
            </a:r>
            <a:endParaRPr lang="es-ES" sz="1600" dirty="0" smtClean="0"/>
          </a:p>
          <a:p>
            <a:r>
              <a:rPr lang="es-ES" sz="1600" dirty="0"/>
              <a:t>Evolución de las consolas. (</a:t>
            </a:r>
            <a:r>
              <a:rPr lang="es-ES" sz="1600" dirty="0" smtClean="0"/>
              <a:t>2012, 4 de Marzo</a:t>
            </a:r>
            <a:r>
              <a:rPr lang="es-ES" sz="1600" dirty="0" smtClean="0"/>
              <a:t>). Recuperado el 23 de febrero de 2014 en: </a:t>
            </a:r>
            <a:r>
              <a:rPr lang="es-ES" sz="1600" dirty="0" smtClean="0">
                <a:hlinkClick r:id="rId5"/>
              </a:rPr>
              <a:t>http</a:t>
            </a:r>
            <a:r>
              <a:rPr lang="es-ES" sz="1600" dirty="0">
                <a:hlinkClick r:id="rId5"/>
              </a:rPr>
              <a:t>://www.taringa.net/posts/info/14202991/Evolucion-de-las-</a:t>
            </a:r>
            <a:r>
              <a:rPr lang="es-ES" sz="1600" dirty="0" smtClean="0">
                <a:hlinkClick r:id="rId5"/>
              </a:rPr>
              <a:t>consolas.html</a:t>
            </a:r>
            <a:endParaRPr lang="es-ES" sz="1600" dirty="0" smtClean="0"/>
          </a:p>
          <a:p>
            <a:r>
              <a:rPr lang="es-ES" sz="1600" dirty="0" err="1" smtClean="0"/>
              <a:t>Ixfit</a:t>
            </a:r>
            <a:r>
              <a:rPr lang="es-ES" sz="1600" dirty="0" smtClean="0"/>
              <a:t>. </a:t>
            </a:r>
            <a:r>
              <a:rPr lang="es-ES" sz="1600" dirty="0" smtClean="0">
                <a:hlinkClick r:id="rId6"/>
              </a:rPr>
              <a:t>http</a:t>
            </a:r>
            <a:r>
              <a:rPr lang="es-ES" sz="1600" dirty="0">
                <a:hlinkClick r:id="rId6"/>
              </a:rPr>
              <a:t>://www.ifixit.com/Device/</a:t>
            </a:r>
            <a:r>
              <a:rPr lang="es-ES" sz="1600" dirty="0" smtClean="0">
                <a:hlinkClick r:id="rId6"/>
              </a:rPr>
              <a:t>Xbox</a:t>
            </a:r>
            <a:endParaRPr lang="es-ES" sz="1600" dirty="0" smtClean="0"/>
          </a:p>
          <a:p>
            <a:endParaRPr lang="es-ES" sz="1600" dirty="0"/>
          </a:p>
        </p:txBody>
      </p:sp>
      <p:sp>
        <p:nvSpPr>
          <p:cNvPr id="4" name="CuadroTexto 3"/>
          <p:cNvSpPr txBox="1"/>
          <p:nvPr/>
        </p:nvSpPr>
        <p:spPr>
          <a:xfrm>
            <a:off x="462479" y="6381328"/>
            <a:ext cx="8280920" cy="369332"/>
          </a:xfrm>
          <a:prstGeom prst="rect">
            <a:avLst/>
          </a:prstGeom>
          <a:noFill/>
        </p:spPr>
        <p:txBody>
          <a:bodyPr wrap="square" rtlCol="0">
            <a:spAutoFit/>
          </a:bodyPr>
          <a:lstStyle/>
          <a:p>
            <a:pPr algn="ctr"/>
            <a:r>
              <a:rPr lang="es-ES" dirty="0" smtClean="0"/>
              <a:t>Camila </a:t>
            </a:r>
            <a:r>
              <a:rPr lang="es-ES" dirty="0" smtClean="0"/>
              <a:t>Celis / Jimena Silva / Leonardo Fonseca / Paula </a:t>
            </a:r>
            <a:r>
              <a:rPr lang="es-ES" dirty="0" smtClean="0"/>
              <a:t>Moreno</a:t>
            </a:r>
            <a:endParaRPr lang="es-ES" dirty="0"/>
          </a:p>
        </p:txBody>
      </p:sp>
    </p:spTree>
    <p:extLst>
      <p:ext uri="{BB962C8B-B14F-4D97-AF65-F5344CB8AC3E}">
        <p14:creationId xmlns:p14="http://schemas.microsoft.com/office/powerpoint/2010/main" val="2011641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TotalTime>
  <Words>687</Words>
  <Application>Microsoft Office PowerPoint</Application>
  <PresentationFormat>Presentación en pantalla (4:3)</PresentationFormat>
  <Paragraphs>74</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Office Theme</vt:lpstr>
      <vt:lpstr>Presentación de PowerPoint</vt:lpstr>
      <vt:lpstr>Presentación de PowerPoint</vt:lpstr>
      <vt:lpstr>¿En este caso qué relaciones existen entre la destrucción creativa y la obsolescencia programada?</vt:lpstr>
      <vt:lpstr>Presentación de PowerPoint</vt:lpstr>
      <vt:lpstr>Bibliografía</vt:lpstr>
    </vt:vector>
  </TitlesOfParts>
  <Company>hogar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Gustavo Moreno</dc:creator>
  <cp:lastModifiedBy>THOMAS</cp:lastModifiedBy>
  <cp:revision>16</cp:revision>
  <dcterms:created xsi:type="dcterms:W3CDTF">2014-02-23T18:16:00Z</dcterms:created>
  <dcterms:modified xsi:type="dcterms:W3CDTF">2014-07-14T22:45:06Z</dcterms:modified>
</cp:coreProperties>
</file>