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2.xml" ContentType="application/vnd.openxmlformats-officedocument.presentationml.slideMaster+xml"/>
  <Override PartName="/docProps/app.xml" ContentType="application/vnd.openxmlformats-officedocument.extended-properties+xml"/>
  <Override PartName="/ppt/slideMasters/slideMaster13.xml" ContentType="application/vnd.openxmlformats-officedocument.presentationml.slideMaster+xml"/>
  <Override PartName="/ppt/slideLayouts/slideLayout11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45.xml" ContentType="application/vnd.openxmlformats-officedocument.presentationml.slideLayout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Layouts/slideLayout126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15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4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Default Extension="xml" ContentType="application/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theme/theme14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2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  <p:sldMasterId r:id="rId3"/>
    <p:sldMasterId r:id="rId4"/>
    <p:sldMasterId r:id="rId5"/>
    <p:sldMasterId r:id="rId6"/>
    <p:sldMasterId r:id="rId7"/>
    <p:sldMasterId r:id="rId8"/>
    <p:sldMasterId r:id="rId9"/>
    <p:sldMasterId r:id="rId10"/>
    <p:sldMasterId r:id="rId11"/>
    <p:sldMasterId r:id="rId12"/>
    <p:sldMasterId r:id="rId13"/>
    <p:sldMasterId r:id="rId14"/>
  </p:sldMasterIdLst>
  <p:notesMasterIdLst>
    <p:notesMasterId r:id="rId18"/>
  </p:notesMasterIdLst>
  <p:sldIdLst>
    <p:sldId id="257" r:id="rId15"/>
    <p:sldId id="258" r:id="rId16"/>
    <p:sldId id="25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B94C3"/>
    <a:srgbClr val="DD8C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6555" autoAdjust="0"/>
    <p:restoredTop sz="94660"/>
  </p:normalViewPr>
  <p:slideViewPr>
    <p:cSldViewPr>
      <p:cViewPr>
        <p:scale>
          <a:sx n="150" d="100"/>
          <a:sy n="150" d="100"/>
        </p:scale>
        <p:origin x="640" y="1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Master" Target="slideMasters/slideMaster14.xml"/><Relationship Id="rId2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1" Type="http://schemas.openxmlformats.org/officeDocument/2006/relationships/slideMaster" Target="slideMasters/slideMaster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2.xml"/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0" Type="http://schemas.openxmlformats.org/officeDocument/2006/relationships/slideMaster" Target="slideMasters/slideMaster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19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Master" Target="slideMasters/slideMaster9.xml"/><Relationship Id="rId3" Type="http://schemas.openxmlformats.org/officeDocument/2006/relationships/slideMaster" Target="slideMasters/slideMaster3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0E66E4-4D5F-404F-9232-8D44627D9A18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3912-6D6C-C54F-822B-2767C62BCD40}" type="slidenum">
              <a:rPr lang="es-ES"/>
              <a:pPr/>
              <a:t>1</a:t>
            </a:fld>
            <a:endParaRPr lang="es-E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893763"/>
            <a:ext cx="360203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893763"/>
            <a:ext cx="3603625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1187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11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465763" y="1946275"/>
            <a:ext cx="1316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4200" y="1946275"/>
            <a:ext cx="1317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3536950"/>
            <a:ext cx="3602037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536950"/>
            <a:ext cx="3603625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152525"/>
            <a:ext cx="1838325" cy="31781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152525"/>
            <a:ext cx="5367337" cy="31781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3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893763"/>
            <a:ext cx="7358062" cy="507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5763" y="1946275"/>
            <a:ext cx="2786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089150"/>
            <a:ext cx="7358062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3536950"/>
            <a:ext cx="7358062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aquijan@uniandes.edu.c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68338" y="2133600"/>
            <a:ext cx="3902075" cy="386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Hora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Lugar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Martes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Jueves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13h a 14h25  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Catalina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Quijano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Silva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caquijan@uniandes.edu.co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r>
              <a:rPr lang="en-US" sz="800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Intensidad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 </a:t>
            </a: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Créditos</a:t>
            </a: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Dirigido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 ambos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tengan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interés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encontrar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creación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formas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análisis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esquemas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creación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gráfica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diversos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ofrece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campo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así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proponer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allá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bello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estético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El fin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plantear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áfica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pensamiento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semántica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significación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endParaRPr lang="en-US" sz="10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Descripción</a:t>
            </a:r>
            <a:r>
              <a:rPr lang="en-US" sz="10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del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Curso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establece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REFLEXIÓN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PRODUCCIÓN 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centrado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construcción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semántica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relaciona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reconfigura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diversos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aspectos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marco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cotidiano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sociedades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establecen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diversos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escenarios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materlalización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parte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básico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piensa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palabra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mensaje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ideas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pensamiento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 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800600" y="2133600"/>
            <a:ext cx="3662362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omprender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lenguaje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tiene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influencia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enorme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nuestros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tiempos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cuenta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amplio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margen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formar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compartir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mensajes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visuales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inmediata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mensaje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composición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forma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pueden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convertirlas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manejen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ilustren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pensamiento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opinión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efecto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sirva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sociedad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responda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necesidades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Metodologia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1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-El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 30%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dedicado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palabra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visual: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maneras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estructuras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visuales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composición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valor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ilustración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valor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visual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formas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existentes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análisis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encuentro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estilo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soluciones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específicos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2-el 70%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restante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existentes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visual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sociedades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abordará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impresos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digitales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encuentran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afiches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carteles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revistas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arte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urbano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web,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multimedias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entre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cuenta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funcionamiento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cerebro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humano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asociación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dos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hemisferios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cerebrales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dirty="0" smtClean="0">
              <a:solidFill>
                <a:schemeClr val="tx1"/>
              </a:solidFill>
              <a:latin typeface="Arial" pitchFamily="-107" charset="0"/>
              <a:sym typeface="Arial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888" y="828675"/>
            <a:ext cx="89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687388" y="1258888"/>
            <a:ext cx="8456612" cy="41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10000"/>
              </a:lnSpc>
              <a:spcBef>
                <a:spcPts val="1688"/>
              </a:spcBef>
            </a:pPr>
            <a:r>
              <a:rPr lang="en-US" sz="2700" b="1" dirty="0" smtClean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DISE-2606 / MEDIO B / </a:t>
            </a:r>
            <a:r>
              <a:rPr lang="en-US" sz="2700" b="1" dirty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2</a:t>
            </a:r>
            <a:r>
              <a:rPr lang="en-US" sz="2700" b="1" dirty="0" smtClean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 . 2009</a:t>
            </a:r>
            <a:endParaRPr lang="en-US" sz="2700" b="1" dirty="0">
              <a:solidFill>
                <a:srgbClr val="EB94C3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894263" y="1258888"/>
            <a:ext cx="3821112" cy="3679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Reglas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generales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principal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regla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compañeros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yproponiendo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nuevas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madurez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responsabilidad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hace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porcentaje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nota.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obligatorio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médicas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eventualidades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familiar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ante la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exige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inicio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terminación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Salirse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implica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ausencia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igual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comer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abandonar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derechos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forma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Materiales</a:t>
            </a:r>
            <a:r>
              <a:rPr lang="en-US" sz="10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van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actividades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indicados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momento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ambiente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sostenibles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verificados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pertinencia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exagerar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gastos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papel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Cualquier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tendrá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también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comenzará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mirar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vista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buen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presupuesto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poner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real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solución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687388" y="1258888"/>
            <a:ext cx="3946525" cy="5064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Sistema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permamente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destrezas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creatividad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conjunto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evidenciados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diferentes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durante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semestre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Asimismo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actitud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referida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dificultades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equipo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participación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motivación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indicada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tardías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falta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20%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pérdida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ingreso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ajenas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y/o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consumo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alimentos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nota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35% del 100%.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cierre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notas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2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Plazo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Semana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individual 5 al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s-ES_tradnl" sz="700" dirty="0" smtClean="0">
                <a:latin typeface="Verdana" charset="0"/>
              </a:rPr>
              <a:t>Para definir la nota final del semestre en la escala establecida dentro del reglamento de la universidad, </a:t>
            </a:r>
            <a:r>
              <a:rPr lang="es-ES_tradnl" sz="700" dirty="0" smtClean="0">
                <a:solidFill>
                  <a:srgbClr val="FF0000"/>
                </a:solidFill>
                <a:latin typeface="Verdana" charset="0"/>
              </a:rPr>
              <a:t>artículo No.39</a:t>
            </a:r>
            <a:r>
              <a:rPr lang="es-ES_tradnl" sz="700" dirty="0" smtClean="0">
                <a:latin typeface="Verdana" charset="0"/>
              </a:rPr>
              <a:t>, se harán aproximaciones de la siguiente manera: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           </a:t>
            </a:r>
            <a:r>
              <a:rPr lang="es-ES_tradnl" sz="700" b="1" dirty="0" smtClean="0">
                <a:latin typeface="Verdana" charset="0"/>
              </a:rPr>
              <a:t>Nota obtenida                     Aproxima a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0.00 - 1.75 	      1.5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1.76 - 2.25 	      2.0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2.26 - 2.99 	      2.5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3.00 - 3.25	      3.0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3.26 - 3.75 	      3.5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3.76 - 4.25 	      4.0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4.26 - 4.75 	      4.5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4.76 - 5.00	      5.0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1-2-3-4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5                                             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10%</a:t>
            </a: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2                                                              20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---------</a:t>
            </a:r>
            <a:r>
              <a:rPr lang="en-US" sz="800" dirty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---------------------------------                      30</a:t>
            </a:r>
            <a:r>
              <a:rPr lang="en-US" sz="800" dirty="0" smtClean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80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Comprensión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+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definir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cantidad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Ninuno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superará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nota mayor al 35% de la nota final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------------------------------------------                      </a:t>
            </a:r>
            <a:r>
              <a:rPr lang="en-US" sz="800" dirty="0" smtClean="0">
                <a:solidFill>
                  <a:srgbClr val="EB94C3"/>
                </a:solidFill>
                <a:latin typeface="Verdana" pitchFamily="-107" charset="0"/>
                <a:sym typeface="Verdana" pitchFamily="-107" charset="0"/>
              </a:rPr>
              <a:t> 70%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------------------------------------------                      100%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687388" y="1258888"/>
            <a:ext cx="3822700" cy="375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Bibliografia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Referencias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Baines, .P (2002).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Tipografía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función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forma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Gustavo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Gili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Blackwell, L. (2006)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Tipografía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signloXX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(3era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Gustavo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Gili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Coles, A. (2007) Design and art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Boston, USA. The MIT Press.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Costa, J. (1989)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Global (2a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CIAC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Costa, J. (2004) Dir-com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La Paz, Bolivia.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Grupo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Editorial Design.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Elam, K. (2006)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Sistemas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reticulares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Principios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organizar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tipografía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Gustavo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Gili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Fiell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C &amp; P.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editores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(2007). Contemporary Graphic Design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Köln,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Alemania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Taschen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Fiell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C &amp;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P.Editores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(2001). Designing the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21th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century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Köln,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Alemania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Taschen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Hall, S.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(2007).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Blume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Heller, S. (2007) New Vintage Type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New York, USA. Thames and Hudson.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Lucie, E. (2002).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Artoday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London, UK.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Pahidon</a:t>
            </a: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Majewski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 (2007). Vision of Design of Lech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Majewski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Index Book.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Rashid, K. (2005)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Digipop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Köln,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Alemania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Taschen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Samara, T. (2007).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retícula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(2a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Gustavo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Gili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Wiedemann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J. (2006) Logo Design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Köln,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Alemania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Taschen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Woolman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M (2002).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Tipografía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movimiento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(1a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 Barcelona,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España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Gustavo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Gili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4894263" y="1258888"/>
            <a:ext cx="3821112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4</a:t>
            </a:r>
            <a:r>
              <a:rPr lang="en-US" sz="75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Introducción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saber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ilustrar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pensamientos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significante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6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Actividad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Traer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marcadores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tablero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..</a:t>
            </a:r>
            <a:endParaRPr lang="en-US" sz="75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11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Ilustración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forma,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línea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figuración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abstracción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Textos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subtextos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Identificar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diagramaciones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estilos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ilustración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13</a:t>
            </a:r>
            <a:r>
              <a:rPr lang="en-US" sz="750" b="1" dirty="0" smtClean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Palabra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/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/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segunda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Agisto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20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Dinámica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módulos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repetición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/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Composición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icono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geometrización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patrón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tercera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75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25</a:t>
            </a:r>
            <a:r>
              <a:rPr lang="en-US" sz="750" b="1" dirty="0" smtClean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Observaciones</a:t>
            </a:r>
            <a:endParaRPr lang="en-US" sz="75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27</a:t>
            </a:r>
            <a:r>
              <a:rPr lang="en-US" sz="750" b="1" dirty="0" smtClean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Significante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Logotipos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Logosímbolos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cuarta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75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1</a:t>
            </a:r>
            <a:r>
              <a:rPr lang="en-US" sz="750" b="1" dirty="0" smtClean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Correcciones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Observaciones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75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3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Asbtracción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aplicada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palabra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/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sensorial.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quinta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10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Lanzamiento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Brief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5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5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30%</a:t>
            </a:r>
            <a:endParaRPr lang="en-US" sz="75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15 </a:t>
            </a:r>
            <a:r>
              <a:rPr lang="en-US" sz="75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5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17</a:t>
            </a:r>
            <a:r>
              <a:rPr lang="en-US" sz="750" b="1" dirty="0" smtClean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Correcciones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80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22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800" b="1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2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30%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Pages>0</Pages>
  <Words>1740</Words>
  <Characters>0</Characters>
  <PresentationFormat>Carta (216 x 279 mm)</PresentationFormat>
  <Lines>0</Lines>
  <Paragraphs>90</Paragraphs>
  <Slides>3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14</vt:i4>
      </vt:variant>
      <vt:variant>
        <vt:lpstr>Títulos de diapositiva</vt:lpstr>
      </vt:variant>
      <vt:variant>
        <vt:i4>3</vt:i4>
      </vt:variant>
    </vt:vector>
  </HeadingPairs>
  <TitlesOfParts>
    <vt:vector size="17" baseType="lpstr">
      <vt:lpstr>Leer</vt:lpstr>
      <vt:lpstr>Titel &amp; Aufzählung</vt:lpstr>
      <vt:lpstr>Titel - Mitte</vt:lpstr>
      <vt:lpstr>Titel &amp; Untertitel</vt:lpstr>
      <vt:lpstr>Foto - Horizontal</vt:lpstr>
      <vt:lpstr>Foto - Horizontal, Spiegelung</vt:lpstr>
      <vt:lpstr>Foto - Vertikal</vt:lpstr>
      <vt:lpstr>Foto - Vertikal, Spiegelung</vt:lpstr>
      <vt:lpstr>Titel - Oben</vt:lpstr>
      <vt:lpstr>Aufzählung</vt:lpstr>
      <vt:lpstr>Titel &amp; Aufzählung - Links</vt:lpstr>
      <vt:lpstr>Titel &amp; Aufzählung - 2 Spalten</vt:lpstr>
      <vt:lpstr>Titel &amp; Aufzählung - Rechts</vt:lpstr>
      <vt:lpstr>Titel, Aufzählung &amp; Foto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macbook</cp:lastModifiedBy>
  <cp:revision>76</cp:revision>
  <dcterms:created xsi:type="dcterms:W3CDTF">2009-08-03T00:56:29Z</dcterms:created>
  <dcterms:modified xsi:type="dcterms:W3CDTF">2009-08-03T01:00:02Z</dcterms:modified>
</cp:coreProperties>
</file>