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5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Masters/slideMaster12.xml" ContentType="application/vnd.openxmlformats-officedocument.presentationml.slideMaster+xml"/>
  <Override PartName="/docProps/app.xml" ContentType="application/vnd.openxmlformats-officedocument.extended-properties+xml"/>
  <Override PartName="/ppt/slideMasters/slideMaster13.xml" ContentType="application/vnd.openxmlformats-officedocument.presentationml.slideMaster+xml"/>
  <Override PartName="/ppt/slideLayouts/slideLayout114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56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9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0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46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45.xml" ContentType="application/vnd.openxmlformats-officedocument.presentationml.slideLayout+xml"/>
  <Default Extension="png" ContentType="image/png"/>
  <Override PartName="/ppt/slideLayouts/slideLayout82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5.xml" ContentType="application/vnd.openxmlformats-officedocument.presentationml.slideLayout+xml"/>
  <Override PartName="/docProps/core.xml" ContentType="application/vnd.openxmlformats-package.core-properties+xml"/>
  <Override PartName="/ppt/slideMasters/slideMaster9.xml" ContentType="application/vnd.openxmlformats-officedocument.presentationml.slideMaster+xml"/>
  <Default Extension="bin" ContentType="application/vnd.openxmlformats-officedocument.presentationml.printerSettings"/>
  <Override PartName="/ppt/slideLayouts/slideLayout126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Layouts/slideLayout3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2.xml" ContentType="application/vnd.openxmlformats-officedocument.theme+xml"/>
  <Override PartName="/ppt/theme/theme4.xml" ContentType="application/vnd.openxmlformats-officedocument.theme+xml"/>
  <Override PartName="/ppt/slideLayouts/slideLayout15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4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84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Masters/slideMaster8.xml" ContentType="application/vnd.openxmlformats-officedocument.presentationml.slideMaster+xml"/>
  <Default Extension="xml" ContentType="application/xml"/>
  <Override PartName="/ppt/slideLayouts/slideLayout2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2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02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3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87.xml" ContentType="application/vnd.openxmlformats-officedocument.presentationml.slideLayout+xml"/>
  <Override PartName="/ppt/presentation.xml" ContentType="application/vnd.openxmlformats-officedocument.presentationml.presentation.main+xml"/>
  <Default Extension="jpeg" ContentType="image/jpeg"/>
  <Override PartName="/ppt/slideLayouts/slideLayout73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2.xml" ContentType="application/vnd.openxmlformats-officedocument.presentationml.slideLayout+xml"/>
  <Default Extension="rels" ContentType="application/vnd.openxmlformats-package.relationships+xml"/>
  <Override PartName="/ppt/slideLayouts/slideLayout15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2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6.xml" ContentType="application/vnd.openxmlformats-officedocument.theme+xml"/>
  <Override PartName="/ppt/theme/theme3.xml" ContentType="application/vnd.openxmlformats-officedocument.theme+xml"/>
  <Override PartName="/ppt/slideLayouts/slideLayout9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1.xml" ContentType="application/vnd.openxmlformats-officedocument.theme+xml"/>
  <Override PartName="/ppt/slideLayouts/slideLayout111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theme/theme5.xml" ContentType="application/vnd.openxmlformats-officedocument.theme+xml"/>
  <Override PartName="/ppt/slideLayouts/slideLayout103.xml" ContentType="application/vnd.openxmlformats-officedocument.presentationml.slideLayout+xml"/>
  <Override PartName="/ppt/theme/theme14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45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Masters/slideMaster10.xml" ContentType="application/vnd.openxmlformats-officedocument.presentationml.slideMaster+xml"/>
  <Override PartName="/ppt/slideLayouts/slideLayout101.xml" ContentType="application/vnd.openxmlformats-officedocument.presentationml.slideLayout+xml"/>
  <Override PartName="/ppt/theme/theme1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124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15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7.xml" ContentType="application/vnd.openxmlformats-officedocument.them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  <p:sldMasterId r:id="rId2"/>
    <p:sldMasterId r:id="rId3"/>
    <p:sldMasterId r:id="rId4"/>
    <p:sldMasterId r:id="rId5"/>
    <p:sldMasterId r:id="rId6"/>
    <p:sldMasterId r:id="rId7"/>
    <p:sldMasterId r:id="rId8"/>
    <p:sldMasterId r:id="rId9"/>
    <p:sldMasterId r:id="rId10"/>
    <p:sldMasterId r:id="rId11"/>
    <p:sldMasterId r:id="rId12"/>
    <p:sldMasterId r:id="rId13"/>
    <p:sldMasterId r:id="rId14"/>
  </p:sldMasterIdLst>
  <p:notesMasterIdLst>
    <p:notesMasterId r:id="rId18"/>
  </p:notesMasterIdLst>
  <p:sldIdLst>
    <p:sldId id="257" r:id="rId15"/>
    <p:sldId id="258" r:id="rId16"/>
    <p:sldId id="259" r:id="rId17"/>
  </p:sldIdLst>
  <p:sldSz cx="9144000" cy="6858000" type="letter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5pPr>
    <a:lvl6pPr marL="22860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6pPr>
    <a:lvl7pPr marL="27432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7pPr>
    <a:lvl8pPr marL="32004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8pPr>
    <a:lvl9pPr marL="3657600" algn="l" defTabSz="457200" rtl="0" eaLnBrk="1" latinLnBrk="0" hangingPunct="1">
      <a:defRPr sz="3000" kern="1200">
        <a:solidFill>
          <a:srgbClr val="000000"/>
        </a:solidFill>
        <a:latin typeface="GillSans" charset="0"/>
        <a:ea typeface="+mn-ea"/>
        <a:cs typeface="+mn-cs"/>
        <a:sym typeface="Gill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1DC48"/>
    <a:srgbClr val="A7CE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>
    <p:restoredLeft sz="16555" autoAdjust="0"/>
    <p:restoredTop sz="94660"/>
  </p:normalViewPr>
  <p:slideViewPr>
    <p:cSldViewPr>
      <p:cViewPr>
        <p:scale>
          <a:sx n="150" d="100"/>
          <a:sy n="150" d="100"/>
        </p:scale>
        <p:origin x="1056" y="9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Master" Target="slideMasters/slideMaster14.xml"/><Relationship Id="rId2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1" Type="http://schemas.openxmlformats.org/officeDocument/2006/relationships/slideMaster" Target="slideMasters/slideMaster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6" Type="http://schemas.openxmlformats.org/officeDocument/2006/relationships/slide" Target="slides/slide2.xml"/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0" Type="http://schemas.openxmlformats.org/officeDocument/2006/relationships/slideMaster" Target="slideMasters/slideMaster1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19" Type="http://schemas.openxmlformats.org/officeDocument/2006/relationships/printerSettings" Target="printerSettings/printerSettings1.bin"/><Relationship Id="rId2" Type="http://schemas.openxmlformats.org/officeDocument/2006/relationships/slideMaster" Target="slideMasters/slideMaster2.xml"/><Relationship Id="rId9" Type="http://schemas.openxmlformats.org/officeDocument/2006/relationships/slideMaster" Target="slideMasters/slideMaster9.xml"/><Relationship Id="rId3" Type="http://schemas.openxmlformats.org/officeDocument/2006/relationships/slideMaster" Target="slideMasters/slideMaster3.xml"/><Relationship Id="rId1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F0E66E4-4D5F-404F-9232-8D44627D9A18}" type="slidenum">
              <a:rPr lang="es-ES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93912-6D6C-C54F-822B-2767C62BCD40}" type="slidenum">
              <a:rPr lang="es-ES"/>
              <a:pPr/>
              <a:t>1</a:t>
            </a:fld>
            <a:endParaRPr lang="es-ES"/>
          </a:p>
        </p:txBody>
      </p:sp>
      <p:sp>
        <p:nvSpPr>
          <p:cNvPr id="1740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1600">
              <a:latin typeface="Lucida Grande" pitchFamily="-107" charset="0"/>
              <a:sym typeface="Lucida Grande" pitchFamily="-107" charset="0"/>
            </a:endParaRPr>
          </a:p>
          <a:p>
            <a:endParaRPr lang="en-US" sz="1600">
              <a:latin typeface="Lucida Grande" pitchFamily="-107" charset="0"/>
              <a:sym typeface="Lucida Grande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893763"/>
            <a:ext cx="3602037" cy="5072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893763"/>
            <a:ext cx="3603625" cy="5072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91187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9118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1695450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741613" y="1946275"/>
            <a:ext cx="1697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3602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46275"/>
            <a:ext cx="3603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465763" y="1946275"/>
            <a:ext cx="1316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34200" y="1946275"/>
            <a:ext cx="1317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1695450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741613" y="1946275"/>
            <a:ext cx="1697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1946275"/>
            <a:ext cx="3602037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46275"/>
            <a:ext cx="3603625" cy="4019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79388"/>
            <a:ext cx="1838325" cy="5786437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79388"/>
            <a:ext cx="5367337" cy="578643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93763" y="3536950"/>
            <a:ext cx="3602037" cy="79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3536950"/>
            <a:ext cx="3603625" cy="79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13500" y="1152525"/>
            <a:ext cx="1838325" cy="317817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93763" y="1152525"/>
            <a:ext cx="5367337" cy="317817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7752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775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7752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775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46088" y="3367088"/>
            <a:ext cx="1985962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84450" y="3367088"/>
            <a:ext cx="1987550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541713" y="990600"/>
            <a:ext cx="1030287" cy="469741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46088" y="990600"/>
            <a:ext cx="2943225" cy="469741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46088" y="3367088"/>
            <a:ext cx="1985962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84450" y="3367088"/>
            <a:ext cx="1987550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541713" y="990600"/>
            <a:ext cx="1030287" cy="469741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46088" y="990600"/>
            <a:ext cx="2943225" cy="469741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79388"/>
            <a:ext cx="2057400" cy="594677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79388"/>
            <a:ext cx="6019800" cy="59467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3.xml"/><Relationship Id="rId10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5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6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7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6.xml"/><Relationship Id="rId10" Type="http://schemas.openxmlformats.org/officeDocument/2006/relationships/slideLayout" Target="../slideLayouts/slideLayout142.xml"/><Relationship Id="rId5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1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3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4.xml"/><Relationship Id="rId12" Type="http://schemas.openxmlformats.org/officeDocument/2006/relationships/theme" Target="../theme/theme14.xml"/><Relationship Id="rId1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4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9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6.xml"/><Relationship Id="rId6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5.xml"/><Relationship Id="rId5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5.xml"/><Relationship Id="rId3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4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625475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38213" indent="-403225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4936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62100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748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3320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892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464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7036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893763"/>
            <a:ext cx="7358062" cy="5072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8896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01700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14438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27175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399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971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543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115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68713" indent="-401638" algn="l" defTabSz="642938" rtl="0" fontAlgn="base">
        <a:spcBef>
          <a:spcPts val="3375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3544887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7358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5763" y="1946275"/>
            <a:ext cx="2786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3544887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34988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847725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160463" indent="-347663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471613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7843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415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6987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1559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13150" indent="-346075" algn="l" defTabSz="642938" rtl="0" fontAlgn="base">
        <a:spcBef>
          <a:spcPts val="2675"/>
        </a:spcBef>
        <a:spcAft>
          <a:spcPct val="0"/>
        </a:spcAft>
        <a:buSzPct val="171000"/>
        <a:buFont typeface="GillSans" charset="0"/>
        <a:buChar char="•"/>
        <a:defRPr sz="22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1946275"/>
            <a:ext cx="7358062" cy="401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58896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01700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144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27175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399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2971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543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115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66871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2089150"/>
            <a:ext cx="7358062" cy="267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3763" y="3536950"/>
            <a:ext cx="7358062" cy="793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152525"/>
            <a:ext cx="735806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5180013"/>
            <a:ext cx="7358062" cy="119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5180013"/>
            <a:ext cx="7358062" cy="119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3367088"/>
            <a:ext cx="412591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990600"/>
            <a:ext cx="4125912" cy="2322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3367088"/>
            <a:ext cx="4125912" cy="2320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text styles</a:t>
            </a:r>
          </a:p>
          <a:p>
            <a:pPr lvl="1"/>
            <a:r>
              <a:rPr lang="en-US">
                <a:sym typeface="GillSans" charset="0"/>
              </a:rPr>
              <a:t>Second level</a:t>
            </a:r>
          </a:p>
          <a:p>
            <a:pPr lvl="2"/>
            <a:r>
              <a:rPr lang="en-US">
                <a:sym typeface="GillSans" charset="0"/>
              </a:rPr>
              <a:t>Third level</a:t>
            </a:r>
          </a:p>
          <a:p>
            <a:pPr lvl="3"/>
            <a:r>
              <a:rPr lang="en-US">
                <a:sym typeface="GillSans" charset="0"/>
              </a:rPr>
              <a:t>Fourth level</a:t>
            </a:r>
          </a:p>
          <a:p>
            <a:pPr lvl="4"/>
            <a:r>
              <a:rPr lang="en-US">
                <a:sym typeface="GillSans" charset="0"/>
              </a:rPr>
              <a:t>Fifth level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990600"/>
            <a:ext cx="4125912" cy="2322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79388"/>
            <a:ext cx="735806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/>
  <p:txStyles>
    <p:titleStyle>
      <a:lvl1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Sans" charset="0"/>
        </a:defRPr>
      </a:lvl1pPr>
      <a:lvl2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2pPr>
      <a:lvl3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3pPr>
      <a:lvl4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4pPr>
      <a:lvl5pPr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5pPr>
      <a:lvl6pPr marL="4572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6pPr>
      <a:lvl7pPr marL="9144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7pPr>
      <a:lvl8pPr marL="13716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8pPr>
      <a:lvl9pPr marL="1828800" algn="ctr" defTabSz="64293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Sans" charset="0"/>
          <a:sym typeface="GillSans" charset="0"/>
        </a:defRPr>
      </a:lvl9pPr>
    </p:titleStyle>
    <p:bodyStyle>
      <a:lvl1pPr marL="625475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Sans" charset="0"/>
        </a:defRPr>
      </a:lvl1pPr>
      <a:lvl2pPr marL="938213" indent="-403225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2pPr>
      <a:lvl3pPr marL="1249363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3pPr>
      <a:lvl4pPr marL="1562100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4pPr>
      <a:lvl5pPr marL="18748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5pPr>
      <a:lvl6pPr marL="23320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6pPr>
      <a:lvl7pPr marL="27892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7pPr>
      <a:lvl8pPr marL="32464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8pPr>
      <a:lvl9pPr marL="3703638" indent="-401638" algn="l" defTabSz="642938" rtl="0" fontAlgn="base">
        <a:spcBef>
          <a:spcPts val="1688"/>
        </a:spcBef>
        <a:spcAft>
          <a:spcPct val="0"/>
        </a:spcAft>
        <a:buSzPct val="171000"/>
        <a:buFont typeface="GillSans" charset="0"/>
        <a:buChar char="•"/>
        <a:defRPr sz="3000">
          <a:solidFill>
            <a:schemeClr val="tx1"/>
          </a:solidFill>
          <a:latin typeface="+mn-lt"/>
          <a:ea typeface="ＭＳ Ｐゴシック" pitchFamily="-107" charset="-128"/>
          <a:sym typeface="GillSans" charset="0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caquijan@uniandes.edu.c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668338" y="2133600"/>
            <a:ext cx="3902075" cy="3867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Hora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Lugar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Jueves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 2.00 - 5.00 pm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,P201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Profesor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Catalina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Quijano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Silva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  <a:hlinkClick r:id="rId3"/>
              </a:rPr>
              <a:t>caquijan@uniandes.edu.co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  <a:r>
              <a:rPr lang="en-US" sz="800" dirty="0" smtClean="0">
                <a:solidFill>
                  <a:srgbClr val="FF99CC"/>
                </a:solidFill>
                <a:latin typeface="Verdana" pitchFamily="-107" charset="0"/>
                <a:sym typeface="Verdana" pitchFamily="-107" charset="0"/>
              </a:rPr>
              <a:t> 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Intensidad</a:t>
            </a:r>
            <a:endParaRPr lang="en-US" sz="10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3 </a:t>
            </a:r>
            <a:r>
              <a:rPr lang="en-US" sz="800" dirty="0" err="1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Créditos</a:t>
            </a: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Dirigido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Estudiantes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 ambos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énfasis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tengan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interés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profundizar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conociendo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explorando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nociones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básicas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son el color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objeto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No se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requiere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experiencia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previa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pero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sí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disposición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aprender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color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desde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hasta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percepción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través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sensibilización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Asignatura</a:t>
            </a:r>
            <a:endParaRPr lang="en-US" sz="1000" b="1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olor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Descripción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Curso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Entender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gran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importancia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color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elemento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abarca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desde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impacto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cultural, 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mismo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tiempo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impacto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insconsciente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sensible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afecta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percepción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humana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entendimiento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El fin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llenarse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herramientas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saber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aplicarlos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un fin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más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allá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simplemente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estético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observación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práctica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quiere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entender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sostiene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área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infinita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prentende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enterder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existe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detrás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así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llegar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soluciones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verdaderas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apunten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</a:t>
            </a: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4800600" y="2133600"/>
            <a:ext cx="3662362" cy="463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problemáticas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comunmente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el campo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dependen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vez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medio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elegido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transmitir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información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Objetivos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omprender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color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través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cultura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Explorar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posibilidades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expresión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utilización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viendo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color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(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pigmento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sensación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(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luz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).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Entender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color,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simbología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saberla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términos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sencillos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partir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experiencia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personal con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elemento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color no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elemento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complementario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sino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base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ideas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significados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Metodologia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1-Primer 30%: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Ejercicos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piezas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gráficas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audiovisuales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expresión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entre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otros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donde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color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donde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éste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sea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eje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propuesta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Revisión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examen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2-Elaborar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varias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piezas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gráficas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después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tener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suficientes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herramientas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proponer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libro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sobre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“El Color”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reúna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contenga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sello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personal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parte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autor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,: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 color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través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cultura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historia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aplicación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Todas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tendrán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versión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digital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sólo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aprobadas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podrán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impresas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Cada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estudiante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responsible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totalidad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redacción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textos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propuesta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estética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imagen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edición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contenido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final con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previa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verificación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aprobación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propuesta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6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6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1000" dirty="0" smtClean="0">
              <a:solidFill>
                <a:schemeClr val="tx1"/>
              </a:solidFill>
              <a:latin typeface="Arial" pitchFamily="-107" charset="0"/>
              <a:sym typeface="Arial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888" y="828675"/>
            <a:ext cx="892175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/>
          </p:cNvSpPr>
          <p:nvPr/>
        </p:nvSpPr>
        <p:spPr bwMode="auto">
          <a:xfrm>
            <a:off x="687388" y="1258888"/>
            <a:ext cx="8456612" cy="411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10000"/>
              </a:lnSpc>
              <a:spcBef>
                <a:spcPts val="1688"/>
              </a:spcBef>
            </a:pPr>
            <a:r>
              <a:rPr lang="en-US" sz="27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DISE-3330 / ELECTIVA C/ </a:t>
            </a:r>
            <a:r>
              <a:rPr lang="en-US" sz="2700" b="1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2</a:t>
            </a:r>
            <a:r>
              <a:rPr lang="en-US" sz="27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. 2009</a:t>
            </a:r>
            <a:endParaRPr lang="en-US" sz="2700" b="1" dirty="0">
              <a:solidFill>
                <a:srgbClr val="B1DC48"/>
              </a:solidFill>
              <a:latin typeface="Verdana" pitchFamily="-107" charset="0"/>
              <a:sym typeface="Verdana" pitchFamily="-107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4894263" y="1258888"/>
            <a:ext cx="3821112" cy="4684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Reglas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generales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*La principal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regla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b="1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respeto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: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demás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compañeros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personas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cuales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estarán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diseñando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proponiendo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nuevas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ideas.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gran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muestra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madurez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compromiso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responsabilidad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lo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hace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quiere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proyectar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sí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mismos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Todo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fecha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evaluado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parte de un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porcentaje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nota.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obligatorio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sólo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aceptan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excusas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médicas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eventualidades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grandes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nivel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familiar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justificadas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ante la no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éstos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exige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puntualidad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inicio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terminación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Salirse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implica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ausencia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celular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no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permitido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al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igual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comer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causa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solicitar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abandonar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completo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*Se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hará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énfasis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derechos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autor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importancia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correcta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forma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investigar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proyectos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 smtClean="0">
              <a:solidFill>
                <a:schemeClr val="tx1"/>
              </a:solidFill>
              <a:latin typeface="Lucida Grande" pitchFamily="-107" charset="0"/>
              <a:sym typeface="Lucida Grande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Materiales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Recursos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serán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solicitados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anterioridad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si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se van 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realizar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actividades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serán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indicados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momento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Se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enfatizará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importancia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medio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ambiente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,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recursos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sostenibles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los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términos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impresión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proyectos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serán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verificados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anterioridad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evaluar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pertinencia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sin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exagerar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gastos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impresión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papel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Cualquier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gran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proyecto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tendrá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también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comenzará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mirar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desde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punto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vista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buen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uso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presupuesto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poner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en un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contexto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real la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solución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problemas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  <a:endParaRPr lang="en-US" sz="800" b="1" dirty="0">
              <a:solidFill>
                <a:schemeClr val="tx1"/>
              </a:solidFill>
              <a:latin typeface="Times New Roman" pitchFamily="-107" charset="0"/>
              <a:ea typeface="Times" pitchFamily="-107" charset="0"/>
              <a:cs typeface="Times" pitchFamily="-107" charset="0"/>
              <a:sym typeface="Times New Roman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777875" y="1258888"/>
            <a:ext cx="3946525" cy="544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Sistema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Evaluación</a:t>
            </a:r>
            <a:endParaRPr lang="en-US" sz="10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proceso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evaluación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busca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seguimiento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permamente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desarrollo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habilidades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destrezas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estudiante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creatividad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conjunto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aprobación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conceptos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evidenciados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diferentes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ejercicios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desarrollen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durante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semestre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Asimismo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actitud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referida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puntualidad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compromiso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respeto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superación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dificultades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equipo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asistencia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participación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motivación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Los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presentarán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fecha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indicada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sólo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aceptarán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tardías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excusa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justificada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falta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asistencia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20%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causará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pérdida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No se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permite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ingreso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personas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ajenas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curso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uso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celulares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y/o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consumo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alimentos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 nota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sola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evaluación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no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podrá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superar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35% del 100%.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El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cierre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notas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primer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corte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2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octubre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Plazo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retiro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materias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9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octubre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Semana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individual 5 al 9 de </a:t>
            </a:r>
            <a:r>
              <a:rPr lang="en-US" sz="7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octubre</a:t>
            </a:r>
            <a:r>
              <a:rPr lang="en-US" sz="7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s-ES_tradnl" sz="700" dirty="0" smtClean="0">
                <a:latin typeface="Verdana" charset="0"/>
              </a:rPr>
              <a:t>Para definir la nota final del semestre en la escala establecida dentro del reglamento de la universidad, </a:t>
            </a:r>
            <a:r>
              <a:rPr lang="es-ES_tradnl" sz="700" dirty="0" smtClean="0">
                <a:solidFill>
                  <a:srgbClr val="FF0000"/>
                </a:solidFill>
                <a:latin typeface="Verdana" charset="0"/>
              </a:rPr>
              <a:t>artículo No.39</a:t>
            </a:r>
            <a:r>
              <a:rPr lang="es-ES_tradnl" sz="700" dirty="0" smtClean="0">
                <a:latin typeface="Verdana" charset="0"/>
              </a:rPr>
              <a:t>, se harán aproximaciones de la siguiente manera:</a:t>
            </a:r>
          </a:p>
          <a:p>
            <a:pPr marL="39688" defTabSz="642938"/>
            <a:r>
              <a:rPr lang="es-ES_tradnl" sz="700" dirty="0" smtClean="0">
                <a:latin typeface="Verdana" charset="0"/>
              </a:rPr>
              <a:t>           </a:t>
            </a:r>
            <a:r>
              <a:rPr lang="es-ES_tradnl" sz="700" b="1" dirty="0" smtClean="0">
                <a:latin typeface="Verdana" charset="0"/>
              </a:rPr>
              <a:t>Nota obtenida                     Aproxima a</a:t>
            </a:r>
          </a:p>
          <a:p>
            <a:pPr marL="39688" defTabSz="642938"/>
            <a:r>
              <a:rPr lang="es-ES_tradnl" sz="700" dirty="0" smtClean="0">
                <a:latin typeface="Verdana" charset="0"/>
              </a:rPr>
              <a:t>0.00 - 1.75 	      1.5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1.76 - 2.25 	      2.0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2.26 - 2.99 	      2.5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3.00 - 3.25	      3.0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3.26 - 3.75 	      3.5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3.76 - 4.25 	      4.0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4.26 - 4.75 	      4.5 </a:t>
            </a:r>
            <a:br>
              <a:rPr lang="es-ES_tradnl" sz="700" dirty="0" smtClean="0">
                <a:latin typeface="Verdana" charset="0"/>
              </a:rPr>
            </a:br>
            <a:r>
              <a:rPr lang="es-ES_tradnl" sz="700" dirty="0" smtClean="0">
                <a:latin typeface="Verdana" charset="0"/>
              </a:rPr>
              <a:t>4.76 - 5.00	      5.0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Primer </a:t>
            </a:r>
            <a:r>
              <a:rPr lang="en-US" sz="8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corte</a:t>
            </a:r>
            <a:endParaRPr lang="en-US" sz="8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Ejercicios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1, 2, 3, 4, 5                                             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10%</a:t>
            </a:r>
            <a:endParaRPr lang="en-US" sz="8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Ejercicio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2                                                              20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------------------------------------------                      30%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b="1" dirty="0">
                <a:solidFill>
                  <a:srgbClr val="99CC00"/>
                </a:solidFill>
                <a:latin typeface="Verdana" pitchFamily="-107" charset="0"/>
                <a:sym typeface="Verdana" pitchFamily="-107" charset="0"/>
              </a:rPr>
              <a:t>	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Segundo </a:t>
            </a:r>
            <a:r>
              <a:rPr lang="en-US" sz="8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corte</a:t>
            </a:r>
            <a:endParaRPr lang="en-US" sz="8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Ejercicio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Luz                 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	                      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   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10%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Estudio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Pigmento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	                       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10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%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Machote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                                                  20%</a:t>
            </a:r>
            <a:endParaRPr lang="en-US" sz="800" dirty="0" smtClean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---------------</a:t>
            </a:r>
            <a:r>
              <a:rPr lang="en-US" sz="8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</a:t>
            </a:r>
            <a:r>
              <a:rPr lang="en-US" sz="8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------------------------                      </a:t>
            </a:r>
            <a:r>
              <a:rPr lang="en-US" sz="800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40%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Libro</a:t>
            </a:r>
            <a:r>
              <a:rPr lang="en-US" sz="8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            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	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                     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 30</a:t>
            </a:r>
            <a:r>
              <a:rPr lang="en-US" sz="800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endParaRPr lang="en-US" sz="800" dirty="0">
              <a:solidFill>
                <a:srgbClr val="99CC00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r>
              <a:rPr lang="en-US" sz="800" dirty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------------------------------------------                      100%</a:t>
            </a:r>
          </a:p>
          <a:p>
            <a:pPr marL="39688" algn="l" defTabSz="642938">
              <a:lnSpc>
                <a:spcPct val="12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FF99CC"/>
              </a:solidFill>
              <a:latin typeface="Verdana" pitchFamily="-107" charset="0"/>
              <a:sym typeface="Verdana" pitchFamily="-107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687388" y="1258888"/>
            <a:ext cx="3822700" cy="3751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Bibliografia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1000" b="1" dirty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Referencias</a:t>
            </a: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Reirut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Michael,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Helfand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Jessica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otros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Fundamentos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Diseño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Gráfico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Ediciones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Infinito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. Buenos Aires, 1999.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Gombrich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E.H. Los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Usos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imágenes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Fondo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Cultural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Económico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de México, 1999.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Pastoureau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Michel. Le Petit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Livre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des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Couleurs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Éditions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du Panamá, 2005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Pastoureau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Michel. Bleu. Histoire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d’une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Couleur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Éditions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du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Seuil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2006.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Pastoureau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Michel. Black. The History of a Color,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Edtions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du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Seuil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2006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Kandinsky,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Wassily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Punto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Línea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sobre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el Plano.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Paidós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1996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Kandinsky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Wassily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De lo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Espiritual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en el Arte.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Barral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Editores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, 1982.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Zhang </a:t>
            </a:r>
            <a:r>
              <a:rPr lang="en-US" sz="800" dirty="0" err="1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Yimou</a:t>
            </a:r>
            <a:r>
              <a:rPr lang="en-US" sz="800" dirty="0" smtClean="0">
                <a:solidFill>
                  <a:schemeClr val="tx1"/>
                </a:solidFill>
                <a:latin typeface="Verdana" pitchFamily="-107" charset="0"/>
                <a:ea typeface="Times" pitchFamily="-107" charset="0"/>
                <a:cs typeface="Times" pitchFamily="-107" charset="0"/>
                <a:sym typeface="Verdana" pitchFamily="-107" charset="0"/>
              </a:rPr>
              <a:t>. Hero, Miramax Home Entertainment, 2002.</a:t>
            </a:r>
            <a:endParaRPr lang="en-US" sz="800" dirty="0" smtClean="0">
              <a:solidFill>
                <a:schemeClr val="tx1"/>
              </a:solidFill>
              <a:latin typeface="Times New Roman" pitchFamily="-107" charset="0"/>
              <a:ea typeface="Times" pitchFamily="-107" charset="0"/>
              <a:cs typeface="Times" pitchFamily="-107" charset="0"/>
              <a:sym typeface="Times New Roman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4894263" y="1258888"/>
            <a:ext cx="3821112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8" bIns="0">
            <a:prstTxWarp prst="textNoShape">
              <a:avLst/>
            </a:prstTxWarp>
          </a:bodyPr>
          <a:lstStyle/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1000" b="1" dirty="0" err="1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Cronograma</a:t>
            </a:r>
            <a:endParaRPr lang="en-US" sz="1000" b="1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Agosto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6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programa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,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objetivo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cronograma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película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Hero.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tarea1.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Agosto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13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tarea1.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Una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típica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Teoría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Color.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Película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sobre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Sinestesia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Presentación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4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funciones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color.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tarea2.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Agosto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20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tarea1. Primer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AZUL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tarea4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Agosto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27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tarea2. Segundo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ROJO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tarea5 </a:t>
            </a:r>
            <a:endParaRPr lang="en-US" sz="800" b="1" dirty="0" smtClean="0">
              <a:solidFill>
                <a:srgbClr val="B1DC48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Septiembre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3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tarea3.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Tercer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BLANCO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tarea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6 </a:t>
            </a:r>
            <a:endParaRPr lang="en-US" sz="800" b="1" dirty="0" smtClean="0">
              <a:solidFill>
                <a:srgbClr val="B1DC48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Septiembre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10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tarea4.Cuarto Color: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VERDE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Anuncio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Examen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Septiembre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17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Examen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20%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la tarea5. 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Septiembre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24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Pendiente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Comunicado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resultados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los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exámenes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paso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seguir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Película2</a:t>
            </a:r>
            <a:endParaRPr lang="en-US" sz="800" b="1" dirty="0" smtClean="0">
              <a:solidFill>
                <a:srgbClr val="99CC00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Octubre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8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Taller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Pigmentos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con la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Pintora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Rita Miranda.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tarea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Pigmentos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Octubre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15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Quinto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Color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AMARILLO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Clase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Luz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Encuadres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en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Fotografía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tarea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Luz- Audiovisual. </a:t>
            </a:r>
            <a:endParaRPr lang="en-US" sz="800" b="1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Octubre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22 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Sexto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Color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NEGRO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Paletas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Conceptos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Octubre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29 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Los </a:t>
            </a:r>
            <a:r>
              <a:rPr lang="en-US" sz="800" b="1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SEMI-COLORES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Luz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y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Encuadres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trabajo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Final.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Noviembre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5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Libro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Objeto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Discusión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sobre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las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primeras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ideas de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temas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a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desarrollar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Asignación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Machote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2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grupos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para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.</a:t>
            </a: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Noviembre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12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primer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grupo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Machote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Noviembre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19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Corrección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segundo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grupo</a:t>
            </a:r>
            <a:r>
              <a:rPr lang="en-US" sz="800" dirty="0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 del </a:t>
            </a:r>
            <a:r>
              <a:rPr lang="en-US" sz="800" dirty="0" err="1" smtClean="0">
                <a:solidFill>
                  <a:srgbClr val="323431"/>
                </a:solidFill>
                <a:latin typeface="Verdana" pitchFamily="-107" charset="0"/>
                <a:sym typeface="Verdana" pitchFamily="-107" charset="0"/>
              </a:rPr>
              <a:t>Machote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err="1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Noviembre</a:t>
            </a: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26 </a:t>
            </a:r>
            <a:r>
              <a:rPr lang="en-US" sz="800" b="1" dirty="0" err="1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Entrega</a:t>
            </a:r>
            <a:r>
              <a:rPr lang="en-US" sz="800" b="1" dirty="0" smtClean="0">
                <a:solidFill>
                  <a:schemeClr val="tx1"/>
                </a:solidFill>
                <a:latin typeface="Verdana" pitchFamily="-107" charset="0"/>
                <a:sym typeface="Verdana" pitchFamily="-107" charset="0"/>
              </a:rPr>
              <a:t> Final </a:t>
            </a:r>
            <a:endParaRPr lang="en-US" sz="800" dirty="0" smtClean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r>
              <a:rPr lang="en-US" sz="800" b="1" dirty="0" smtClean="0">
                <a:solidFill>
                  <a:srgbClr val="B1DC48"/>
                </a:solidFill>
                <a:latin typeface="Verdana" pitchFamily="-107" charset="0"/>
                <a:sym typeface="Verdana" pitchFamily="-107" charset="0"/>
              </a:rPr>
              <a:t>    </a:t>
            </a:r>
            <a:endParaRPr lang="en-US" sz="800" dirty="0" smtClean="0">
              <a:solidFill>
                <a:srgbClr val="323431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 smtClean="0">
              <a:solidFill>
                <a:srgbClr val="99CC00"/>
              </a:solidFill>
              <a:latin typeface="Verdana" pitchFamily="-107" charset="0"/>
              <a:sym typeface="Verdana" pitchFamily="-107" charset="0"/>
            </a:endParaRPr>
          </a:p>
          <a:p>
            <a:pPr marL="39688" algn="l" defTabSz="642938">
              <a:lnSpc>
                <a:spcPct val="130000"/>
              </a:lnSpc>
              <a:spcBef>
                <a:spcPts val="138"/>
              </a:spcBef>
            </a:pPr>
            <a:endParaRPr lang="en-US" sz="800" dirty="0">
              <a:solidFill>
                <a:schemeClr val="tx1"/>
              </a:solidFill>
              <a:latin typeface="Verdana" pitchFamily="-107" charset="0"/>
              <a:sym typeface="Verdana" pitchFamily="-107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Aufzählung">
  <a:themeElements>
    <a:clrScheme name="Aufzäh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fzäh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Aufzäh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el &amp; Aufzählung - Links">
  <a:themeElements>
    <a:clrScheme name="Titel &amp; Aufzählung - Link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Links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- Link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el &amp; Aufzählung - 2 Spalten">
  <a:themeElements>
    <a:clrScheme name="Titel &amp; Aufzählung - 2 Spalt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2 Spalten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- 2 Spalt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el &amp; Aufzählung - Rechts">
  <a:themeElements>
    <a:clrScheme name="Titel &amp; Aufzählung - Rech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 - Rechts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- Rech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el, Aufzählung &amp; Foto">
  <a:themeElements>
    <a:clrScheme name="Titel, Aufzählung &amp; F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, Aufzählung &amp; Foto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, Aufzählung &amp; F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el &amp; Aufzählung">
  <a:themeElements>
    <a:clrScheme name="Titel &amp; Aufzäh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Aufzäh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Aufzäh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el - Mitte">
  <a:themeElements>
    <a:clrScheme name="Titel - Mit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Mitte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- Mit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el &amp; Untertitel">
  <a:themeElements>
    <a:clrScheme name="Titel &amp; Unterti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Untertite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&amp; Unterti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oto - Horizontal">
  <a:themeElements>
    <a:clrScheme name="F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zonta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oto - Horizontal, Spiegelung">
  <a:themeElements>
    <a:clrScheme name="Foto - Horizontal, Spiege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zontal, Spiege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Horizontal, Spiege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oto - Vertikal">
  <a:themeElements>
    <a:clrScheme name="Foto - Vertik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Vertik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Foto - Vertikal, Spiegelung">
  <a:themeElements>
    <a:clrScheme name="Foto - Vertikal, Spiegelu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, Spiegelung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Foto - Vertikal, Spiegelu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el - Oben">
  <a:themeElements>
    <a:clrScheme name="Titel - Ob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Oben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429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sym typeface="GillSans" charset="0"/>
          </a:defRPr>
        </a:defPPr>
      </a:lstStyle>
    </a:lnDef>
  </a:objectDefaults>
  <a:extraClrSchemeLst>
    <a:extraClrScheme>
      <a:clrScheme name="Titel - Ob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Pages>0</Pages>
  <Words>1559</Words>
  <Characters>0</Characters>
  <PresentationFormat>Carta (216 x 279 mm)</PresentationFormat>
  <Lines>0</Lines>
  <Paragraphs>95</Paragraphs>
  <Slides>3</Slides>
  <Notes>1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14</vt:i4>
      </vt:variant>
      <vt:variant>
        <vt:lpstr>Títulos de diapositiva</vt:lpstr>
      </vt:variant>
      <vt:variant>
        <vt:i4>3</vt:i4>
      </vt:variant>
    </vt:vector>
  </HeadingPairs>
  <TitlesOfParts>
    <vt:vector size="17" baseType="lpstr">
      <vt:lpstr>Leer</vt:lpstr>
      <vt:lpstr>Titel &amp; Aufzählung</vt:lpstr>
      <vt:lpstr>Titel - Mitte</vt:lpstr>
      <vt:lpstr>Titel &amp; Untertitel</vt:lpstr>
      <vt:lpstr>Foto - Horizontal</vt:lpstr>
      <vt:lpstr>Foto - Horizontal, Spiegelung</vt:lpstr>
      <vt:lpstr>Foto - Vertikal</vt:lpstr>
      <vt:lpstr>Foto - Vertikal, Spiegelung</vt:lpstr>
      <vt:lpstr>Titel - Oben</vt:lpstr>
      <vt:lpstr>Aufzählung</vt:lpstr>
      <vt:lpstr>Titel &amp; Aufzählung - Links</vt:lpstr>
      <vt:lpstr>Titel &amp; Aufzählung - 2 Spalten</vt:lpstr>
      <vt:lpstr>Titel &amp; Aufzählung - Rechts</vt:lpstr>
      <vt:lpstr>Titel, Aufzählung &amp; Foto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/>
  <cp:keywords/>
  <dc:description/>
  <cp:lastModifiedBy>macbook</cp:lastModifiedBy>
  <cp:revision>68</cp:revision>
  <dcterms:created xsi:type="dcterms:W3CDTF">2009-08-03T14:39:35Z</dcterms:created>
  <dcterms:modified xsi:type="dcterms:W3CDTF">2009-08-03T14:48:30Z</dcterms:modified>
</cp:coreProperties>
</file>