
<file path=[Content_Types].xml><?xml version="1.0" encoding="utf-8"?>
<Types xmlns="http://schemas.openxmlformats.org/package/2006/content-types">
  <Override PartName="/ppt/slideLayouts/slideLayout105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144.xml" ContentType="application/vnd.openxmlformats-officedocument.presentationml.slideLayout+xml"/>
  <Override PartName="/ppt/slideLayouts/slideLayout15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Default Extension="jpeg" ContentType="image/jpeg"/>
  <Override PartName="/ppt/slideLayouts/slideLayout100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91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06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45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13.xml" ContentType="application/vnd.openxmlformats-officedocument.theme+xml"/>
  <Override PartName="/ppt/slideLayouts/slideLayout121.xml" ContentType="application/vnd.openxmlformats-officedocument.presentationml.slideLayout+xml"/>
  <Default Extension="bin" ContentType="application/vnd.openxmlformats-officedocument.presentationml.printerSettings"/>
  <Override PartName="/ppt/slideLayouts/slideLayout83.xml" ContentType="application/vnd.openxmlformats-officedocument.presentationml.slideLayout+xml"/>
  <Override PartName="/ppt/slideMasters/slideMaster14.xml" ContentType="application/vnd.openxmlformats-officedocument.presentationml.slideMaster+xml"/>
  <Default Extension="xml" ContentType="application/xml"/>
  <Override PartName="/ppt/slideLayouts/slideLayout9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69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Layouts/slideLayout136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46.xml" ContentType="application/vnd.openxmlformats-officedocument.presentationml.slideLayout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4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93.xml" ContentType="application/vnd.openxmlformats-officedocument.presentationml.slideLayout+xml"/>
  <Default Extension="png" ContentType="image/png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108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5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75.xml" ContentType="application/vnd.openxmlformats-officedocument.presentationml.slideLayout+xml"/>
  <Override PartName="/ppt/viewProps.xml" ContentType="application/vnd.openxmlformats-officedocument.presentationml.viewProps+xml"/>
  <Override PartName="/ppt/theme/theme15.xml" ContentType="application/vnd.openxmlformats-officedocument.theme+xml"/>
  <Default Extension="rels" ContentType="application/vnd.openxmlformats-package.relationships+xml"/>
  <Override PartName="/ppt/slideLayouts/slideLayout123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109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2.xml" ContentType="application/vnd.openxmlformats-officedocument.presentationml.slideLayout+xml"/>
  <Override PartName="/ppt/slideLayouts/slideLayout138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0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s/slide2.xml" ContentType="application/vnd.openxmlformats-officedocument.presentationml.slide+xml"/>
  <Override PartName="/ppt/slideLayouts/slideLayout5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143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1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90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  <p:sldMasterId r:id="rId2"/>
    <p:sldMasterId r:id="rId3"/>
    <p:sldMasterId r:id="rId4"/>
    <p:sldMasterId r:id="rId5"/>
    <p:sldMasterId r:id="rId6"/>
    <p:sldMasterId r:id="rId7"/>
    <p:sldMasterId r:id="rId8"/>
    <p:sldMasterId r:id="rId9"/>
    <p:sldMasterId r:id="rId10"/>
    <p:sldMasterId r:id="rId11"/>
    <p:sldMasterId r:id="rId12"/>
    <p:sldMasterId r:id="rId13"/>
    <p:sldMasterId r:id="rId14"/>
  </p:sldMasterIdLst>
  <p:notesMasterIdLst>
    <p:notesMasterId r:id="rId18"/>
  </p:notesMasterIdLst>
  <p:sldIdLst>
    <p:sldId id="257" r:id="rId15"/>
    <p:sldId id="258" r:id="rId16"/>
    <p:sldId id="259" r:id="rId17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5pPr>
    <a:lvl6pPr marL="22860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6pPr>
    <a:lvl7pPr marL="27432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7pPr>
    <a:lvl8pPr marL="32004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8pPr>
    <a:lvl9pPr marL="36576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1DC48"/>
    <a:srgbClr val="A7CE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 horzBarState="maximized">
    <p:restoredLeft sz="16555" autoAdjust="0"/>
    <p:restoredTop sz="94660"/>
  </p:normalViewPr>
  <p:slideViewPr>
    <p:cSldViewPr>
      <p:cViewPr>
        <p:scale>
          <a:sx n="180" d="100"/>
          <a:sy n="180" d="100"/>
        </p:scale>
        <p:origin x="-11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0E66E4-4D5F-404F-9232-8D44627D9A18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93912-6D6C-C54F-822B-2767C62BCD40}" type="slidenum">
              <a:rPr lang="es-ES"/>
              <a:pPr/>
              <a:t>1</a:t>
            </a:fld>
            <a:endParaRPr lang="es-E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893763"/>
            <a:ext cx="3602037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893763"/>
            <a:ext cx="3603625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91187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9118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465763" y="1946275"/>
            <a:ext cx="1316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4200" y="1946275"/>
            <a:ext cx="1317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3536950"/>
            <a:ext cx="3602037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536950"/>
            <a:ext cx="3603625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152525"/>
            <a:ext cx="1838325" cy="31781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152525"/>
            <a:ext cx="5367337" cy="31781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893763"/>
            <a:ext cx="7358062" cy="5072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5763" y="1946275"/>
            <a:ext cx="2786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089150"/>
            <a:ext cx="7358062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3536950"/>
            <a:ext cx="7358062" cy="79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152525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quijan@uniandes.edu.co" TargetMode="External"/><Relationship Id="rId4" Type="http://schemas.openxmlformats.org/officeDocument/2006/relationships/hyperlink" Target="mailto:yl.bautista106@uniandes.edu.co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668338" y="2133600"/>
            <a:ext cx="3902075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Hora</a:t>
            </a: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Lugar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Jueves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 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2.00 – 5.00 pm. T204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Profesor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Catalina QUIJANO SILVA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3"/>
              </a:rPr>
              <a:t>caquijan@uniandes.edu.co</a:t>
            </a: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MONITORA: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Lucía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BAUTISTA </a:t>
            </a:r>
            <a:r>
              <a:rPr lang="es-ES_tradnl" sz="700" dirty="0" smtClean="0">
                <a:latin typeface="Verdana"/>
                <a:cs typeface="Verdana"/>
                <a:hlinkClick r:id="rId4"/>
              </a:rPr>
              <a:t>yl.bautista106@uniandes.edu.co</a:t>
            </a:r>
            <a:endParaRPr lang="es-ES_tradnl" sz="700" dirty="0" smtClean="0">
              <a:latin typeface="Verdana"/>
              <a:cs typeface="Verdana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s-ES_tradnl" sz="700" dirty="0" smtClean="0">
                <a:latin typeface="Verdana"/>
                <a:cs typeface="Verdana"/>
              </a:rPr>
              <a:t>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Intensidad</a:t>
            </a: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Créditos</a:t>
            </a: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Asignatura</a:t>
            </a:r>
            <a:endParaRPr lang="en-US" sz="800" b="1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Dirigido</a:t>
            </a: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Estudiantes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ambos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tengan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interés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conocer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explorar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profundizar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con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prácticos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b="1" i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el color </a:t>
            </a:r>
            <a:r>
              <a:rPr lang="en-US" sz="700" b="1" i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b="1" i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i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b="1" i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i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funci</a:t>
            </a:r>
            <a:r>
              <a:rPr lang="en-US" sz="700" b="1" i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ón</a:t>
            </a:r>
            <a:r>
              <a:rPr lang="en-US" sz="700" b="1" i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i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dentro</a:t>
            </a:r>
            <a:r>
              <a:rPr lang="en-US" sz="700" b="1" i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b="1" i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requiere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disposición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aprender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practicar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enfatiza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cómo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color ha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sido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fundamental 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cultura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ayudar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comprender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ísica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manifestaci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ón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material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lum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ínica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explora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practica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herramienta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fundamental del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dando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lugar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importante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efectos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del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humano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cotidianidad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toma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referencia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principal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relatada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practicada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vista de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cultura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occidental.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Descripción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del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Curso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tiene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color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sociedad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cómo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qué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le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considera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básica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área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Pasando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sin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descuidar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ísica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afectar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considerablemente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posturas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adoptadas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humano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lograr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inmersi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lenguaje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universo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crom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ático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el fin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significativo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 lo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simbólico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lo 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í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percepci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observación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práctica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introduce 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ísica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nivel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cultural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así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llegar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soluciones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aplicadas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varias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áreas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7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4800600" y="2133600"/>
            <a:ext cx="3662362" cy="463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Objetivos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Comprender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color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basados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varios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escritos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historiador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Michel PASTOUREAU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especialista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simbólico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emblemático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cultural del color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engloba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manera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inteligente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universos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apreciaciones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teóricas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muchos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expertos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son parte fundamental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diseñador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simplemente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forma,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objetos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representación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posibilidades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expresión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utilización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viendo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pigmento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sensación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luz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base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simbología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saberla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sencillos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teniendo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facilitador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proceso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no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complementario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sino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base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ideas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Metodología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ENTREGABLES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Bitácoras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color +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ilustraciones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+ video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+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otro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tipo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+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fotografías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1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-Primer 30%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Bitácoras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aplicando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vista en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7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2-Elaborar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varias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piezas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gráficas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aplicadas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luz</a:t>
            </a: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resultado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enfatiza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responsable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totalidad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redacción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textos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imagen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contenido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final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verificación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enfatiza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lenguaje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limpieza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contenido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conceptual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teórico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base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ortograf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ía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fundamental.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7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1000" dirty="0" smtClean="0">
              <a:solidFill>
                <a:schemeClr val="tx1"/>
              </a:solidFill>
              <a:latin typeface="Arial" pitchFamily="-107" charset="0"/>
              <a:sym typeface="Arial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*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888" y="828675"/>
            <a:ext cx="8921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/>
          </p:cNvSpPr>
          <p:nvPr/>
        </p:nvSpPr>
        <p:spPr bwMode="auto">
          <a:xfrm>
            <a:off x="687388" y="1258888"/>
            <a:ext cx="8456612" cy="411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10000"/>
              </a:lnSpc>
              <a:spcBef>
                <a:spcPts val="1688"/>
              </a:spcBef>
            </a:pP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DISE-3330 / ELECTIVA </a:t>
            </a: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C / 201120</a:t>
            </a:r>
            <a:endParaRPr lang="en-US" sz="2700" b="1" dirty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894263" y="1258888"/>
            <a:ext cx="3821112" cy="4684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Reglas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generales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principal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regla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demás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compañeros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cuales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diseñando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proponiendo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nuevas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ideas.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muestra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madurez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responsabilidad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hace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evaluado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 un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porcentaje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nota.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obligatorio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médicas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eventualidades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nivel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familiar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ante la no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éstos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no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después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exige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inicio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terminación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Salirse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implica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ausencia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*El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está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permitido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al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igual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comer en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solicitar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abandonar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completo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derechos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forma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investigar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MUESTRA FINAL ES UN TRABAJO QUE SE REALIZA 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 GRUPO - EN COLECTIVO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Lucida Grande" pitchFamily="-107" charset="0"/>
              <a:sym typeface="Lucida Grande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Materiales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solicitados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van 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actividades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indicados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momento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enfatizará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ambiente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sostenibles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verificados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pertinencia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sin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exagerar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gastos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papel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Cualquier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tendrá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también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comenzará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mirar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punto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vista de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buen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presupuesto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poner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un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contexto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real la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solución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problemas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*Para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estar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seguros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resultados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impresos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todos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estudiantes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podr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án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solicitar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revisión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digital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profesora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tener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costos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más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 la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repetición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endParaRPr lang="en-US" sz="800" b="1" dirty="0" smtClean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77875" y="1258888"/>
            <a:ext cx="3946525" cy="544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Sistema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proceso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seguimiento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permamente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habilidades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destrezas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creatividad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conjunto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conceptos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evidenciados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diferentes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durante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semestre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Asimismo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actitud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referida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dificultades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equipo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participación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motivación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indicada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tardías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falta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20%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pérdida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ingreso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personas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ajenas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facebook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blackberrys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iphones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y/o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consumo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alimentos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nota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sola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35% del 100%.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límite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informa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30%: </a:t>
            </a:r>
            <a:r>
              <a:rPr lang="es-ES_tradnl" sz="800" b="1" dirty="0" smtClean="0"/>
              <a:t>Septiembre 30.</a:t>
            </a:r>
            <a:endParaRPr lang="en-US" sz="7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Plazo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retiro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7.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Semana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individual </a:t>
            </a:r>
            <a:r>
              <a:rPr lang="es-ES_tradnl" sz="800" b="1" dirty="0" smtClean="0"/>
              <a:t>Septiembre 26 - 30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s-ES_tradnl" sz="700" dirty="0" smtClean="0">
                <a:latin typeface="Verdana" charset="0"/>
              </a:rPr>
              <a:t>Para definir la nota final del semestre en la escala establecida dentro del reglamento de la universidad, </a:t>
            </a:r>
            <a:r>
              <a:rPr lang="es-ES_tradnl" sz="700" dirty="0" smtClean="0">
                <a:solidFill>
                  <a:srgbClr val="FF0000"/>
                </a:solidFill>
                <a:latin typeface="Verdana" charset="0"/>
              </a:rPr>
              <a:t>artículo No.39</a:t>
            </a:r>
            <a:r>
              <a:rPr lang="es-ES_tradnl" sz="700" dirty="0" smtClean="0">
                <a:latin typeface="Verdana" charset="0"/>
              </a:rPr>
              <a:t>, se harán aproximaciones de la siguiente manera: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           </a:t>
            </a:r>
            <a:r>
              <a:rPr lang="es-ES_tradnl" sz="600" b="1" dirty="0" smtClean="0">
                <a:latin typeface="Verdana" charset="0"/>
              </a:rPr>
              <a:t>Nota obtenida                     Aproxima a</a:t>
            </a:r>
          </a:p>
          <a:p>
            <a:pPr marL="39688" defTabSz="642938"/>
            <a:r>
              <a:rPr lang="es-ES_tradnl" sz="600" dirty="0" smtClean="0">
                <a:latin typeface="Verdana" charset="0"/>
              </a:rPr>
              <a:t>0.00 - 1.75 	      1.5 </a:t>
            </a:r>
            <a:br>
              <a:rPr lang="es-ES_tradnl" sz="600" dirty="0" smtClean="0">
                <a:latin typeface="Verdana" charset="0"/>
              </a:rPr>
            </a:br>
            <a:r>
              <a:rPr lang="es-ES_tradnl" sz="600" dirty="0" smtClean="0">
                <a:latin typeface="Verdana" charset="0"/>
              </a:rPr>
              <a:t>1.76 - 2.25 	      2.0 </a:t>
            </a:r>
            <a:br>
              <a:rPr lang="es-ES_tradnl" sz="600" dirty="0" smtClean="0">
                <a:latin typeface="Verdana" charset="0"/>
              </a:rPr>
            </a:br>
            <a:r>
              <a:rPr lang="es-ES_tradnl" sz="600" dirty="0" smtClean="0">
                <a:latin typeface="Verdana" charset="0"/>
              </a:rPr>
              <a:t>2.26 - 2.99 	      2.5 </a:t>
            </a:r>
            <a:br>
              <a:rPr lang="es-ES_tradnl" sz="600" dirty="0" smtClean="0">
                <a:latin typeface="Verdana" charset="0"/>
              </a:rPr>
            </a:br>
            <a:r>
              <a:rPr lang="es-ES_tradnl" sz="600" dirty="0" smtClean="0">
                <a:latin typeface="Verdana" charset="0"/>
              </a:rPr>
              <a:t>3.00 - 3.25	      3.0 </a:t>
            </a:r>
            <a:br>
              <a:rPr lang="es-ES_tradnl" sz="600" dirty="0" smtClean="0">
                <a:latin typeface="Verdana" charset="0"/>
              </a:rPr>
            </a:br>
            <a:r>
              <a:rPr lang="es-ES_tradnl" sz="600" dirty="0" smtClean="0">
                <a:latin typeface="Verdana" charset="0"/>
              </a:rPr>
              <a:t>3.26 - 3.75 	      3.5 </a:t>
            </a:r>
            <a:br>
              <a:rPr lang="es-ES_tradnl" sz="600" dirty="0" smtClean="0">
                <a:latin typeface="Verdana" charset="0"/>
              </a:rPr>
            </a:br>
            <a:r>
              <a:rPr lang="es-ES_tradnl" sz="600" dirty="0" smtClean="0">
                <a:latin typeface="Verdana" charset="0"/>
              </a:rPr>
              <a:t>3.76 - 4.25 	      4.0 </a:t>
            </a:r>
            <a:br>
              <a:rPr lang="es-ES_tradnl" sz="600" dirty="0" smtClean="0">
                <a:latin typeface="Verdana" charset="0"/>
              </a:rPr>
            </a:br>
            <a:r>
              <a:rPr lang="es-ES_tradnl" sz="600" dirty="0" smtClean="0">
                <a:latin typeface="Verdana" charset="0"/>
              </a:rPr>
              <a:t>4.26 - 4.75 	      4.5 </a:t>
            </a:r>
            <a:br>
              <a:rPr lang="es-ES_tradnl" sz="600" dirty="0" smtClean="0">
                <a:latin typeface="Verdana" charset="0"/>
              </a:rPr>
            </a:br>
            <a:r>
              <a:rPr lang="es-ES_tradnl" sz="600" dirty="0" smtClean="0">
                <a:latin typeface="Verdana" charset="0"/>
              </a:rPr>
              <a:t>4.76 - 5.00	      5.0</a:t>
            </a: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Elaboración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 </a:t>
            </a:r>
            <a:endParaRPr lang="en-US" sz="7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[2 de los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vistos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día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]    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+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Ilustración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Color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30%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               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     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30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700" b="1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Segundo </a:t>
            </a:r>
            <a:r>
              <a:rPr lang="en-US" sz="7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7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7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        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20%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Segundo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Ilustración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Color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10%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CMYK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Pigmentos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  5%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RGB   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Fotografía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  5%       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Exposición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Grupos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Semi-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5%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Fotografía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Grupal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Semi-</a:t>
            </a: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5%</a:t>
            </a:r>
            <a:endParaRPr lang="en-US" sz="700" b="1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                 </a:t>
            </a: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    50%</a:t>
            </a:r>
            <a:endParaRPr lang="en-US" sz="7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                                                         </a:t>
            </a:r>
            <a:r>
              <a:rPr lang="en-US" sz="7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20%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</a:t>
            </a:r>
            <a:r>
              <a:rPr lang="en-US" sz="7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                      100%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687388" y="1258888"/>
            <a:ext cx="3822700" cy="3751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Bibliografia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Referencias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Reirut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Michael,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Helfand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Jessica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Fundamentos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Gráfico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Ediciones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Infinito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Buenos Aires,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Gombrich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E.H.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Usos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imágenes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Fondo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Cultural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Económico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México,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Le Petit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Livre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Panamá, 2005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Bleu. Histoire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d’une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Black. The History of a Color,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Línea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el Plano.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Paidós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1996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De lo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Espiritual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en el Arte.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Barral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Editores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1982.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Zhang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Yimou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Hero, Miramax Home Entertainment, 2002.</a:t>
            </a:r>
            <a:endParaRPr lang="en-US" sz="800" dirty="0" smtClean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4894263" y="1258888"/>
            <a:ext cx="3821112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Cronograma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EN LA COMUNICACIÓN Y LA CULTURA</a:t>
            </a:r>
          </a:p>
          <a:p>
            <a:pPr marL="268288" indent="-228600" algn="l" defTabSz="642938">
              <a:lnSpc>
                <a:spcPct val="130000"/>
              </a:lnSpc>
              <a:spcBef>
                <a:spcPts val="138"/>
              </a:spcBef>
              <a:buAutoNum type="arabicPeriod"/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AZUL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tarea1</a:t>
            </a:r>
          </a:p>
          <a:p>
            <a:pPr marL="268288" indent="-228600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2. Segundo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ROJO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tarea2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Tercer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BLANCO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tarea3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4.Cuarto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Anuncio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Examen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5.Quinto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AMARILLO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6.Sexto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NEGRO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7.Otros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Los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SEMI-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COLORES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**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habrá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control de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lectura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sorpresa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calificado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entrará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primer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junto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los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color**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LUZ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Luz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Encuadres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Fotografía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Luz- Audiovisual.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PIGMENTO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Taller con Rita Miranda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Kal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/ Claudia Marcela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Gutiérrez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CLASES SOBRE EL LIBRO-OBJETO //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CARTELES // REQUISITOS 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BRIEF TRABAJO FINAL – RELACIÓN CON LA TEORÍA VISTA EN CLASE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Elaboración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Brief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Machote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ÚLTIMO DÍA DE CLASES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b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Final COLECTIVA 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Aufzählung">
  <a:themeElements>
    <a:clrScheme name="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&amp; Aufzählung - Links">
  <a:themeElements>
    <a:clrScheme name="Titel &amp; Aufzählung - Lin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Link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Lin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&amp; Aufzählung - 2 Spalten">
  <a:themeElements>
    <a:clrScheme name="Titel &amp; Aufzählung - 2 Spalt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2 Spalt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2 Spal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 &amp; Aufzählung - Rechts">
  <a:themeElements>
    <a:clrScheme name="Titel &amp; Aufzählung - Rech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Rech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Rech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, Aufzählung &amp; Foto">
  <a:themeElements>
    <a:clrScheme name="Titel, Aufzählung &amp;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Aufzählung &amp; Foto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, Aufzählung &amp;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el &amp; Aufzählung">
  <a:themeElements>
    <a:clrScheme name="Titel &amp; 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- Mitte">
  <a:themeElements>
    <a:clrScheme name="Titel - Mit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Mitt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Mit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el &amp; Untertitel">
  <a:themeElements>
    <a:clrScheme name="Titel &amp; Unter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Untertite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Unter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Horizontal, Spiegelung">
  <a:themeElements>
    <a:clrScheme name="Foto - Horizont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">
  <a:themeElements>
    <a:clrScheme name="Foto - Vertik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Vertikal, Spiegelung">
  <a:themeElements>
    <a:clrScheme name="Foto - Vertik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el - Oben">
  <a:themeElements>
    <a:clrScheme name="Titel - Ob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Ob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Ob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Pages>0</Pages>
  <Words>1716</Words>
  <Characters>0</Characters>
  <PresentationFormat>Carta (216 x 279 mm)</PresentationFormat>
  <Lines>0</Lines>
  <Paragraphs>114</Paragraphs>
  <Slides>3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14</vt:i4>
      </vt:variant>
      <vt:variant>
        <vt:lpstr>Títulos de diapositiva</vt:lpstr>
      </vt:variant>
      <vt:variant>
        <vt:i4>3</vt:i4>
      </vt:variant>
    </vt:vector>
  </HeadingPairs>
  <TitlesOfParts>
    <vt:vector size="17" baseType="lpstr">
      <vt:lpstr>Leer</vt:lpstr>
      <vt:lpstr>Titel &amp; Aufzählung</vt:lpstr>
      <vt:lpstr>Titel - Mitte</vt:lpstr>
      <vt:lpstr>Titel &amp; Untertitel</vt:lpstr>
      <vt:lpstr>Foto - Horizontal</vt:lpstr>
      <vt:lpstr>Foto - Horizontal, Spiegelung</vt:lpstr>
      <vt:lpstr>Foto - Vertikal</vt:lpstr>
      <vt:lpstr>Foto - Vertikal, Spiegelung</vt:lpstr>
      <vt:lpstr>Titel - Oben</vt:lpstr>
      <vt:lpstr>Aufzählung</vt:lpstr>
      <vt:lpstr>Titel &amp; Aufzählung - Links</vt:lpstr>
      <vt:lpstr>Titel &amp; Aufzählung - 2 Spalten</vt:lpstr>
      <vt:lpstr>Titel &amp; Aufzählung - Rechts</vt:lpstr>
      <vt:lpstr>Titel, Aufzählung &amp; Foto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/>
  <cp:keywords/>
  <dc:description/>
  <cp:lastModifiedBy>  Quijano</cp:lastModifiedBy>
  <cp:revision>112</cp:revision>
  <dcterms:created xsi:type="dcterms:W3CDTF">2011-08-02T16:57:08Z</dcterms:created>
  <dcterms:modified xsi:type="dcterms:W3CDTF">2011-08-02T20:20:04Z</dcterms:modified>
</cp:coreProperties>
</file>