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4" r:id="rId4"/>
    <p:sldId id="287" r:id="rId5"/>
    <p:sldId id="285" r:id="rId6"/>
    <p:sldId id="286" r:id="rId7"/>
    <p:sldId id="259" r:id="rId8"/>
    <p:sldId id="264" r:id="rId9"/>
    <p:sldId id="288" r:id="rId10"/>
    <p:sldId id="260" r:id="rId11"/>
    <p:sldId id="301" r:id="rId12"/>
    <p:sldId id="289" r:id="rId13"/>
    <p:sldId id="290" r:id="rId14"/>
    <p:sldId id="291" r:id="rId15"/>
    <p:sldId id="292" r:id="rId16"/>
    <p:sldId id="293" r:id="rId17"/>
    <p:sldId id="270" r:id="rId18"/>
    <p:sldId id="265" r:id="rId19"/>
    <p:sldId id="266" r:id="rId20"/>
    <p:sldId id="267" r:id="rId21"/>
    <p:sldId id="274" r:id="rId22"/>
    <p:sldId id="271" r:id="rId23"/>
    <p:sldId id="269" r:id="rId24"/>
    <p:sldId id="282" r:id="rId25"/>
    <p:sldId id="294" r:id="rId26"/>
    <p:sldId id="295" r:id="rId27"/>
    <p:sldId id="296" r:id="rId28"/>
    <p:sldId id="297" r:id="rId29"/>
    <p:sldId id="298" r:id="rId30"/>
    <p:sldId id="258" r:id="rId31"/>
    <p:sldId id="281" r:id="rId32"/>
    <p:sldId id="299" r:id="rId33"/>
    <p:sldId id="300" r:id="rId3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Rectá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á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á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c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c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c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á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Rectá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c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c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á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c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conteni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1" name="Marcador de fech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Marcador de pie de pá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c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c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c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fech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E13CD1-F466-6047-941A-7C99C2EF4005}" type="datetimeFigureOut">
              <a:rPr lang="es-ES_tradnl" smtClean="0"/>
              <a:pPr/>
              <a:t>28/02/2012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á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AE304B-A8B2-1B4F-8EAB-EEE2CA4745E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99" y="2014701"/>
            <a:ext cx="6429175" cy="2770277"/>
          </a:xfrm>
        </p:spPr>
        <p:txBody>
          <a:bodyPr>
            <a:normAutofit/>
          </a:bodyPr>
          <a:lstStyle/>
          <a:p>
            <a:r>
              <a:rPr lang="es-ES_tradnl" dirty="0" smtClean="0"/>
              <a:t>LA PSICOLOGÍA DEL ESTILO DE VIDA Y EL CAMBIO COMPORTAMENTAL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166609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Dr. </a:t>
            </a:r>
            <a:r>
              <a:rPr lang="es-ES_tradnl" dirty="0" err="1" smtClean="0"/>
              <a:t>Rer</a:t>
            </a:r>
            <a:r>
              <a:rPr lang="es-ES_tradnl" dirty="0" smtClean="0"/>
              <a:t>. </a:t>
            </a:r>
            <a:r>
              <a:rPr lang="es-ES_tradnl" dirty="0" err="1" smtClean="0"/>
              <a:t>Med</a:t>
            </a:r>
            <a:r>
              <a:rPr lang="es-ES_tradnl" dirty="0" smtClean="0"/>
              <a:t>. CAROLYN FINCK</a:t>
            </a:r>
          </a:p>
          <a:p>
            <a:r>
              <a:rPr lang="es-ES_tradnl" dirty="0" smtClean="0"/>
              <a:t>Departamento de Psicología</a:t>
            </a:r>
          </a:p>
          <a:p>
            <a:r>
              <a:rPr lang="es-ES_tradnl" dirty="0" smtClean="0"/>
              <a:t>Universidad de los Andes</a:t>
            </a:r>
          </a:p>
          <a:p>
            <a:r>
              <a:rPr lang="es-ES_tradnl" dirty="0" smtClean="0"/>
              <a:t>Bogotá, Colombia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5627"/>
            <a:ext cx="7467600" cy="711056"/>
          </a:xfrm>
        </p:spPr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7671999"/>
              </p:ext>
            </p:extLst>
          </p:nvPr>
        </p:nvGraphicFramePr>
        <p:xfrm>
          <a:off x="335666" y="1447212"/>
          <a:ext cx="8101802" cy="4252358"/>
        </p:xfrm>
        <a:graphic>
          <a:graphicData uri="http://schemas.openxmlformats.org/presentationml/2006/ole">
            <p:oleObj spid="_x0000_s1026" name="Documento" r:id="rId3" imgW="5867184" imgH="347967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5627"/>
            <a:ext cx="7467600" cy="711056"/>
          </a:xfrm>
        </p:spPr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63800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Precontemplación</a:t>
            </a:r>
            <a:endParaRPr lang="es-ES_tradnl" dirty="0" smtClean="0"/>
          </a:p>
          <a:p>
            <a:r>
              <a:rPr lang="es-ES_tradnl" dirty="0" smtClean="0"/>
              <a:t>Contemplación</a:t>
            </a:r>
          </a:p>
          <a:p>
            <a:r>
              <a:rPr lang="es-ES_tradnl" dirty="0" smtClean="0"/>
              <a:t>Preparación para la acción</a:t>
            </a:r>
          </a:p>
          <a:p>
            <a:r>
              <a:rPr lang="es-ES_tradnl" dirty="0" smtClean="0"/>
              <a:t>Acción</a:t>
            </a:r>
          </a:p>
          <a:p>
            <a:r>
              <a:rPr lang="es-ES_tradnl" dirty="0" smtClean="0"/>
              <a:t>Mantenimiento</a:t>
            </a:r>
          </a:p>
          <a:p>
            <a:pPr>
              <a:buNone/>
            </a:pPr>
            <a:endParaRPr lang="es-ES_tradnl" dirty="0" smtClean="0"/>
          </a:p>
        </p:txBody>
      </p:sp>
      <p:sp>
        <p:nvSpPr>
          <p:cNvPr id="4" name="CuadroTexto 4"/>
          <p:cNvSpPr txBox="1"/>
          <p:nvPr/>
        </p:nvSpPr>
        <p:spPr>
          <a:xfrm>
            <a:off x="5996125" y="617485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5987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467600" cy="3609109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Precontemplación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	Etapa en la cual la persona no considera un cambio en el patrón de comportamiento (en el futuro cercano - 6 meses)</a:t>
            </a:r>
          </a:p>
          <a:p>
            <a:pPr>
              <a:buNone/>
            </a:pPr>
            <a:r>
              <a:rPr lang="es-ES_tradnl" dirty="0" smtClean="0"/>
              <a:t>	tareas: concientización acerca de la necesidad de cambio</a:t>
            </a:r>
          </a:p>
          <a:p>
            <a:pPr>
              <a:buNone/>
            </a:pPr>
            <a:r>
              <a:rPr lang="es-ES_tradnl" dirty="0" smtClean="0"/>
              <a:t>	meta: consideración seria de cambio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</p:txBody>
      </p:sp>
      <p:sp>
        <p:nvSpPr>
          <p:cNvPr id="4" name="CuadroTexto 4"/>
          <p:cNvSpPr txBox="1"/>
          <p:nvPr/>
        </p:nvSpPr>
        <p:spPr>
          <a:xfrm>
            <a:off x="5996125" y="609172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  <p:pic>
        <p:nvPicPr>
          <p:cNvPr id="5" name="4 Imagen" descr="barnonedrinks.com angel.jp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073111" y="4599705"/>
            <a:ext cx="2177762" cy="21777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CuadroTexto 4"/>
          <p:cNvSpPr txBox="1"/>
          <p:nvPr/>
        </p:nvSpPr>
        <p:spPr>
          <a:xfrm>
            <a:off x="5996125" y="6431311"/>
            <a:ext cx="244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Barnonedrinks.com</a:t>
            </a:r>
            <a:endParaRPr lang="es-ES_trad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3117272" y="1600197"/>
            <a:ext cx="5527964" cy="4177147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Contemplación</a:t>
            </a:r>
          </a:p>
          <a:p>
            <a:pPr marL="365760" lvl="1" indent="0">
              <a:buNone/>
            </a:pPr>
            <a:r>
              <a:rPr lang="es-ES_tradnl" sz="2400" dirty="0" smtClean="0"/>
              <a:t>La etapa en la cual la persona examina su patrón de conducta y la posibilidad de cambio en términos de riesgos-recompensa</a:t>
            </a:r>
          </a:p>
          <a:p>
            <a:pPr marL="365760" lvl="1" indent="0">
              <a:buNone/>
            </a:pPr>
            <a:r>
              <a:rPr lang="es-ES_tradnl" sz="2400" dirty="0" smtClean="0"/>
              <a:t>tareas: análisis de pros-contras del patrón actual de conducta y de los costos y beneficios del cambio. Toma de decisiones</a:t>
            </a:r>
          </a:p>
          <a:p>
            <a:pPr marL="365760" lvl="1" indent="0">
              <a:buNone/>
            </a:pPr>
            <a:r>
              <a:rPr lang="es-ES_tradnl" sz="2400" dirty="0" smtClean="0"/>
              <a:t>meta: evaluación profunda que lleva a la decisión de cambio 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5996125" y="600859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  <p:pic>
        <p:nvPicPr>
          <p:cNvPr id="5" name="4 Imagen" descr="anaceciliavera.com camb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5" y="1600198"/>
            <a:ext cx="2838257" cy="3789219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5996125" y="6431311"/>
            <a:ext cx="244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www.anasilvera.com</a:t>
            </a:r>
            <a:endParaRPr lang="es-ES_trad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4755445" cy="4453468"/>
          </a:xfrm>
        </p:spPr>
        <p:txBody>
          <a:bodyPr>
            <a:normAutofit/>
          </a:bodyPr>
          <a:lstStyle/>
          <a:p>
            <a:r>
              <a:rPr lang="es-ES_tradnl" dirty="0" smtClean="0"/>
              <a:t>Preparación para la acción</a:t>
            </a:r>
          </a:p>
          <a:p>
            <a:pPr>
              <a:buNone/>
            </a:pPr>
            <a:r>
              <a:rPr lang="es-ES_tradnl" dirty="0" smtClean="0"/>
              <a:t>	El individuo hace un compromiso de tomar acción en cambiar el patrón de conducta y desarrolla un plan o estrategia de cambio</a:t>
            </a:r>
          </a:p>
          <a:p>
            <a:pPr>
              <a:buNone/>
            </a:pPr>
            <a:r>
              <a:rPr lang="es-ES_tradnl" dirty="0" smtClean="0"/>
              <a:t>	tareas: aumento de compromiso con el cambio</a:t>
            </a:r>
          </a:p>
          <a:p>
            <a:pPr>
              <a:buNone/>
            </a:pPr>
            <a:r>
              <a:rPr lang="es-ES_tradnl" dirty="0" smtClean="0"/>
              <a:t>	meta: plan de acción a ser implementado en el corto plazo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5996125" y="617485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  <p:pic>
        <p:nvPicPr>
          <p:cNvPr id="5" name="Imagen 4" descr="sel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6090" y="2174522"/>
            <a:ext cx="28829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4899"/>
            <a:ext cx="7467600" cy="669493"/>
          </a:xfrm>
        </p:spPr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326445"/>
            <a:ext cx="7980268" cy="3852334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Acción</a:t>
            </a:r>
          </a:p>
          <a:p>
            <a:pPr>
              <a:buNone/>
            </a:pPr>
            <a:r>
              <a:rPr lang="es-ES_tradnl" dirty="0" smtClean="0"/>
              <a:t>	La persona implementa el plan de acción y lleva a cabo pasos para cambiar el patrón de conducta, empezando a crear un nuevo patrón de conducta</a:t>
            </a:r>
          </a:p>
          <a:p>
            <a:pPr>
              <a:buNone/>
            </a:pPr>
            <a:r>
              <a:rPr lang="es-ES_tradnl" dirty="0" smtClean="0"/>
              <a:t>	tareas: implementación de estrategias para el cambio, revisar el plan si es necesario, mantener compromiso de cara a las dificultades.</a:t>
            </a:r>
          </a:p>
          <a:p>
            <a:pPr>
              <a:buNone/>
            </a:pPr>
            <a:r>
              <a:rPr lang="es-ES_tradnl" dirty="0" smtClean="0"/>
              <a:t>	meta: acción efectiva para el cambio del patrón actual. Un nuevo patrón se establece por un periodo significativo de tiempo (3-6 meses)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831458" y="6254751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  <p:pic>
        <p:nvPicPr>
          <p:cNvPr id="5" name="Imagen 4" descr="alter e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458" y="4807983"/>
            <a:ext cx="2311400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190"/>
            <a:ext cx="7467600" cy="683347"/>
          </a:xfrm>
        </p:spPr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980268" cy="4574659"/>
          </a:xfrm>
        </p:spPr>
        <p:txBody>
          <a:bodyPr>
            <a:normAutofit/>
          </a:bodyPr>
          <a:lstStyle/>
          <a:p>
            <a:r>
              <a:rPr lang="es-ES_tradnl" dirty="0" smtClean="0"/>
              <a:t>Mantenimiento </a:t>
            </a:r>
          </a:p>
          <a:p>
            <a:pPr>
              <a:buNone/>
            </a:pPr>
            <a:r>
              <a:rPr lang="es-ES_tradnl" dirty="0" smtClean="0"/>
              <a:t>	La etapa en la cual el nuevo patrón de conducta se mantiene por un periodo extenso de tiempo y se consolida dentro del estilo de vida de la persona.</a:t>
            </a:r>
          </a:p>
          <a:p>
            <a:pPr>
              <a:buNone/>
            </a:pPr>
            <a:r>
              <a:rPr lang="es-ES_tradnl" dirty="0" smtClean="0"/>
              <a:t>	tareas: mantener el cambio en el tiempo y en una amplia gama de situaciones. Integrar la conducta a la vida de la persona. Evitar recaídas.</a:t>
            </a:r>
          </a:p>
          <a:p>
            <a:pPr>
              <a:buNone/>
            </a:pPr>
            <a:r>
              <a:rPr lang="es-ES_tradnl" dirty="0" smtClean="0"/>
              <a:t>	meta: cambio a largo plazo del viejo patrón por un nuevo patrón de conducta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5996125" y="617485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1771"/>
            <a:ext cx="7467600" cy="724911"/>
          </a:xfrm>
        </p:spPr>
        <p:txBody>
          <a:bodyPr/>
          <a:lstStyle/>
          <a:p>
            <a:r>
              <a:rPr lang="es-ES_tradnl" dirty="0" smtClean="0"/>
              <a:t>ETAPAS DEL CAMBIO TTM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636492" y="5489928"/>
            <a:ext cx="78799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_tradnl" sz="2000" dirty="0" smtClean="0">
                <a:solidFill>
                  <a:prstClr val="black"/>
                </a:solidFill>
              </a:rPr>
              <a:t>Recaídas más la regla que la excepción (</a:t>
            </a:r>
            <a:r>
              <a:rPr lang="es-ES_tradnl" sz="2000" dirty="0" err="1" smtClean="0">
                <a:solidFill>
                  <a:prstClr val="black"/>
                </a:solidFill>
              </a:rPr>
              <a:t>Prochaska</a:t>
            </a:r>
            <a:r>
              <a:rPr lang="es-ES_tradnl" sz="2000" dirty="0" smtClean="0">
                <a:solidFill>
                  <a:prstClr val="black"/>
                </a:solidFill>
              </a:rPr>
              <a:t> et al., 1992)</a:t>
            </a: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_tradnl" sz="2000" dirty="0" smtClean="0">
                <a:solidFill>
                  <a:prstClr val="black"/>
                </a:solidFill>
              </a:rPr>
              <a:t>El movimiento no es linear, se asemeja a etapas de </a:t>
            </a:r>
            <a:r>
              <a:rPr lang="es-ES_tradnl" sz="2000" dirty="0" err="1" smtClean="0">
                <a:solidFill>
                  <a:prstClr val="black"/>
                </a:solidFill>
              </a:rPr>
              <a:t>Erikson</a:t>
            </a:r>
            <a:r>
              <a:rPr lang="es-ES_tradnl" sz="2000" dirty="0" smtClean="0">
                <a:solidFill>
                  <a:prstClr val="black"/>
                </a:solidFill>
              </a:rPr>
              <a:t> (</a:t>
            </a:r>
            <a:r>
              <a:rPr lang="es-ES_tradnl" sz="2000" dirty="0" err="1" smtClean="0">
                <a:solidFill>
                  <a:prstClr val="black"/>
                </a:solidFill>
              </a:rPr>
              <a:t>DiClemente</a:t>
            </a:r>
            <a:r>
              <a:rPr lang="es-ES_tradnl" sz="2000" dirty="0" smtClean="0">
                <a:solidFill>
                  <a:prstClr val="black"/>
                </a:solidFill>
              </a:rPr>
              <a:t>, 2006)</a:t>
            </a:r>
            <a:endParaRPr lang="es-ES_tradnl" sz="2000" dirty="0">
              <a:solidFill>
                <a:prstClr val="black"/>
              </a:solidFill>
            </a:endParaRPr>
          </a:p>
        </p:txBody>
      </p:sp>
      <p:pic>
        <p:nvPicPr>
          <p:cNvPr id="7" name="Imagen 6" descr="spiral-stairs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1426588"/>
            <a:ext cx="5054750" cy="378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PROCESOS DEL CAMBIO TTM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Cognitivo-Afectivos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Cognitivo-Afectivos</a:t>
            </a:r>
          </a:p>
          <a:p>
            <a:r>
              <a:rPr lang="es-ES_tradnl" dirty="0" smtClean="0"/>
              <a:t>Comportamentales</a:t>
            </a:r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PROCESOS DEL CAMBIO TTM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ESQUEMA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Estilo de vida y psicología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El cambio </a:t>
            </a:r>
            <a:r>
              <a:rPr lang="es-ES_tradnl" dirty="0" err="1" smtClean="0"/>
              <a:t>comportamental</a:t>
            </a:r>
            <a:endParaRPr lang="es-ES_tradnl" dirty="0" smtClean="0"/>
          </a:p>
          <a:p>
            <a:pPr>
              <a:lnSpc>
                <a:spcPct val="150000"/>
              </a:lnSpc>
            </a:pPr>
            <a:r>
              <a:rPr lang="es-ES_tradnl" dirty="0" smtClean="0"/>
              <a:t>Etapas del cambio, procesos, marcadores y contexto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“</a:t>
            </a:r>
            <a:r>
              <a:rPr lang="es-ES_tradnl" dirty="0" err="1" smtClean="0"/>
              <a:t>SharedDecisionMaking</a:t>
            </a:r>
            <a:r>
              <a:rPr lang="es-ES_tradnl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Conclusiones y perspectivas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Cognitivo-Afectivos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51000" y="3048000"/>
            <a:ext cx="38644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dirty="0" smtClean="0"/>
              <a:t>Concientización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Auto reevaluación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Alivio dramático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Reevaluación Medioambiental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Liberación Social</a:t>
            </a:r>
          </a:p>
          <a:p>
            <a:pPr>
              <a:spcAft>
                <a:spcPts val="1200"/>
              </a:spcAft>
            </a:pPr>
            <a:endParaRPr lang="es-ES_tradnl" dirty="0"/>
          </a:p>
        </p:txBody>
      </p:sp>
      <p:sp>
        <p:nvSpPr>
          <p:cNvPr id="5" name="Flecha curvada hacia la izquierda 4"/>
          <p:cNvSpPr/>
          <p:nvPr/>
        </p:nvSpPr>
        <p:spPr>
          <a:xfrm>
            <a:off x="4608293" y="1509485"/>
            <a:ext cx="1614715" cy="282665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PROCESOS DEL CAMBIO TTM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Comportamentales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632380" y="2525671"/>
            <a:ext cx="38644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_tradnl" dirty="0" smtClean="0"/>
              <a:t>Contra-condicionamiento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Control de estímulos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Manejo de recompensas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Relaciones de apoyo</a:t>
            </a:r>
          </a:p>
          <a:p>
            <a:pPr>
              <a:spcAft>
                <a:spcPts val="1200"/>
              </a:spcAft>
            </a:pPr>
            <a:r>
              <a:rPr lang="es-ES_tradnl" dirty="0" smtClean="0"/>
              <a:t>Auto-liberación</a:t>
            </a:r>
          </a:p>
          <a:p>
            <a:pPr>
              <a:spcAft>
                <a:spcPts val="1200"/>
              </a:spcAft>
            </a:pPr>
            <a:endParaRPr lang="es-ES_tradnl" dirty="0" smtClean="0"/>
          </a:p>
          <a:p>
            <a:pPr>
              <a:spcAft>
                <a:spcPts val="1200"/>
              </a:spcAft>
            </a:pPr>
            <a:endParaRPr lang="es-ES_tradnl" dirty="0"/>
          </a:p>
        </p:txBody>
      </p:sp>
      <p:pic>
        <p:nvPicPr>
          <p:cNvPr id="6" name="Imagen 5" descr="medium_go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616" y="2054034"/>
            <a:ext cx="4445000" cy="39497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PROCESOS DEL CAMBIO TTM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4521" cy="4873752"/>
          </a:xfrm>
        </p:spPr>
        <p:txBody>
          <a:bodyPr/>
          <a:lstStyle/>
          <a:p>
            <a:r>
              <a:rPr lang="es-ES_tradnl" dirty="0" smtClean="0"/>
              <a:t>Relaciones de ayuda</a:t>
            </a:r>
          </a:p>
          <a:p>
            <a:r>
              <a:rPr lang="es-ES_tradnl" dirty="0" smtClean="0"/>
              <a:t>Concientización</a:t>
            </a:r>
          </a:p>
          <a:p>
            <a:r>
              <a:rPr lang="es-ES_tradnl" dirty="0" smtClean="0"/>
              <a:t>Auto-liberación</a:t>
            </a:r>
            <a:endParaRPr lang="es-ES_tradnl" dirty="0"/>
          </a:p>
        </p:txBody>
      </p:sp>
      <p:sp>
        <p:nvSpPr>
          <p:cNvPr id="6" name="Flecha derecha 5"/>
          <p:cNvSpPr/>
          <p:nvPr/>
        </p:nvSpPr>
        <p:spPr>
          <a:xfrm>
            <a:off x="3791968" y="2190138"/>
            <a:ext cx="1767135" cy="7177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896435" y="2907916"/>
            <a:ext cx="389782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más importantes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00718" y="4421124"/>
            <a:ext cx="7674763" cy="20528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 modelo integra los </a:t>
            </a:r>
            <a:r>
              <a:rPr kumimoji="0" 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insights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psicoanálisis, </a:t>
            </a:r>
            <a:r>
              <a:rPr lang="es-ES_tradnl" sz="2400" dirty="0" smtClean="0"/>
              <a:t>el poder de las técnicas conductuales, los métodos experienciales de lo cognitivo y la filosofía liberadora del existencialismo (</a:t>
            </a:r>
            <a:r>
              <a:rPr lang="es-ES_tradnl" sz="2400" dirty="0" err="1" smtClean="0"/>
              <a:t>Prochaska</a:t>
            </a:r>
            <a:r>
              <a:rPr lang="es-ES_tradnl" sz="2400" dirty="0" smtClean="0"/>
              <a:t> et al., 1992)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PROCESOS DEL CAMBIO TTM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1770"/>
            <a:ext cx="7467600" cy="683347"/>
          </a:xfrm>
        </p:spPr>
        <p:txBody>
          <a:bodyPr/>
          <a:lstStyle/>
          <a:p>
            <a:r>
              <a:rPr lang="es-ES_tradnl" dirty="0" smtClean="0"/>
              <a:t>PROCESOS SEGÚN ETAPA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199" y="1295390"/>
            <a:ext cx="8146473" cy="4873752"/>
          </a:xfrm>
        </p:spPr>
        <p:txBody>
          <a:bodyPr>
            <a:noAutofit/>
          </a:bodyPr>
          <a:lstStyle/>
          <a:p>
            <a:r>
              <a:rPr lang="es-ES_tradnl" dirty="0" smtClean="0"/>
              <a:t>Rosen (2000) presenta en su meta-análisis resultados interesantes:</a:t>
            </a:r>
          </a:p>
          <a:p>
            <a:pPr lvl="1"/>
            <a:r>
              <a:rPr lang="es-ES_tradnl" sz="2200" dirty="0" smtClean="0"/>
              <a:t>Los procesos más predominantes en cada etapa varían de acuerdo al problema estudiado: para la promoción de ejercicio los procesos cognitivo-afectivos están presentes con mayor frecuencia en las etapas de acción y mantenimiento</a:t>
            </a:r>
          </a:p>
          <a:p>
            <a:pPr lvl="1"/>
            <a:r>
              <a:rPr lang="es-ES_tradnl" sz="2200" dirty="0" smtClean="0"/>
              <a:t>Para cambios en la dieta, el proceso de concientización aparentemente se encuentra presente en etapas más tardías del cambio (ejemplo nuevas recetas)</a:t>
            </a:r>
          </a:p>
          <a:p>
            <a:pPr lvl="1"/>
            <a:r>
              <a:rPr lang="es-ES_tradnl" sz="2200" dirty="0" smtClean="0"/>
              <a:t>Para dieta y ejercicio los procesos cognitivo-afectivos y comportamentales aumentan en </a:t>
            </a:r>
            <a:r>
              <a:rPr lang="es-ES_tradnl" sz="2200" dirty="0" err="1" smtClean="0"/>
              <a:t>tandem</a:t>
            </a:r>
            <a:r>
              <a:rPr lang="es-ES_tradnl" sz="2200" dirty="0" smtClean="0"/>
              <a:t>. Esto tiene implicaciones en intervención</a:t>
            </a:r>
            <a:endParaRPr lang="es-ES_tradn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189"/>
            <a:ext cx="7467600" cy="669493"/>
          </a:xfrm>
        </p:spPr>
        <p:txBody>
          <a:bodyPr/>
          <a:lstStyle/>
          <a:p>
            <a:r>
              <a:rPr lang="es-ES_tradnl" dirty="0" smtClean="0"/>
              <a:t>IMPLICACIONES </a:t>
            </a:r>
            <a:endParaRPr lang="es-ES_tradnl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70961" y="1478130"/>
            <a:ext cx="3334768" cy="7177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cambio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4202139"/>
            <a:ext cx="8193153" cy="20528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Estrategias orientadas a la acción pueden ser altamente efectivas en personas en estadio de acción o preparación para la acción y al mismo </a:t>
            </a:r>
            <a:r>
              <a:rPr lang="es-ES_tradnl" sz="2400" noProof="0" dirty="0" smtClean="0"/>
              <a:t>tiempo ser completamente ineficientes para personas en </a:t>
            </a:r>
            <a:r>
              <a:rPr lang="es-ES_tradnl" sz="2400" noProof="0" dirty="0" err="1" smtClean="0"/>
              <a:t>precontemplación</a:t>
            </a:r>
            <a:r>
              <a:rPr lang="es-ES_tradnl" sz="2400" noProof="0" dirty="0" smtClean="0"/>
              <a:t> o contemplación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Prochaska</a:t>
            </a:r>
            <a:r>
              <a:rPr lang="es-ES_tradnl" sz="2400" dirty="0" smtClean="0"/>
              <a:t> et al., 1992)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049767" y="2251485"/>
            <a:ext cx="3334768" cy="7177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 de Intervención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42484" y="3190230"/>
            <a:ext cx="126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>
                <a:solidFill>
                  <a:prstClr val="black"/>
                </a:solidFill>
              </a:rPr>
              <a:t>Proceso</a:t>
            </a:r>
            <a:endParaRPr lang="es-ES" dirty="0"/>
          </a:p>
        </p:txBody>
      </p:sp>
      <p:sp>
        <p:nvSpPr>
          <p:cNvPr id="5" name="Flecha derecha 4"/>
          <p:cNvSpPr/>
          <p:nvPr/>
        </p:nvSpPr>
        <p:spPr>
          <a:xfrm rot="870555">
            <a:off x="3451412" y="1748121"/>
            <a:ext cx="1553882" cy="552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20958079">
            <a:off x="3451413" y="3108693"/>
            <a:ext cx="1553882" cy="5528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6467" cy="4873752"/>
          </a:xfrm>
        </p:spPr>
        <p:txBody>
          <a:bodyPr/>
          <a:lstStyle/>
          <a:p>
            <a:r>
              <a:rPr lang="es-ES_tradnl" dirty="0" smtClean="0"/>
              <a:t>Balance Pro-Contra</a:t>
            </a:r>
          </a:p>
          <a:p>
            <a:r>
              <a:rPr lang="es-ES_tradnl" dirty="0" smtClean="0"/>
              <a:t>Auto-eficacia / Tentación</a:t>
            </a:r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MARCADORES DEL CAMBIO TTM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9099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6467" cy="739465"/>
          </a:xfrm>
        </p:spPr>
        <p:txBody>
          <a:bodyPr/>
          <a:lstStyle/>
          <a:p>
            <a:r>
              <a:rPr lang="es-ES_tradnl" dirty="0" smtClean="0"/>
              <a:t>Balance Pro-Contra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MARCADORES DEL CAMBIO TTM</a:t>
            </a:r>
            <a:endParaRPr lang="es-ES_tradnl" dirty="0"/>
          </a:p>
        </p:txBody>
      </p:sp>
      <p:pic>
        <p:nvPicPr>
          <p:cNvPr id="2" name="Imagen 1" descr="prokontra stadtbekannt 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3698" y="2339665"/>
            <a:ext cx="3982155" cy="3064393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143685" y="5731435"/>
            <a:ext cx="4843929" cy="73946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Racional y Emocional = Subjetivo</a:t>
            </a:r>
          </a:p>
        </p:txBody>
      </p:sp>
    </p:spTree>
    <p:extLst>
      <p:ext uri="{BB962C8B-B14F-4D97-AF65-F5344CB8AC3E}">
        <p14:creationId xmlns:p14="http://schemas.microsoft.com/office/powerpoint/2010/main" xmlns="" val="7972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6467" cy="4873752"/>
          </a:xfrm>
        </p:spPr>
        <p:txBody>
          <a:bodyPr/>
          <a:lstStyle/>
          <a:p>
            <a:r>
              <a:rPr lang="es-ES_tradnl" dirty="0" smtClean="0"/>
              <a:t>Auto-eficacia / Tentación</a:t>
            </a:r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MARCADORES DEL CAMBIO TTM</a:t>
            </a:r>
            <a:endParaRPr lang="es-ES_tradnl" dirty="0"/>
          </a:p>
        </p:txBody>
      </p:sp>
      <p:pic>
        <p:nvPicPr>
          <p:cNvPr id="4" name="Imagen 3" descr="fotocumminity.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336" y="2291692"/>
            <a:ext cx="6260353" cy="41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8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51271" cy="4873752"/>
          </a:xfrm>
        </p:spPr>
        <p:txBody>
          <a:bodyPr/>
          <a:lstStyle/>
          <a:p>
            <a:r>
              <a:rPr lang="es-ES_tradnl" dirty="0" smtClean="0"/>
              <a:t>Situación de vida actual</a:t>
            </a:r>
          </a:p>
          <a:p>
            <a:r>
              <a:rPr lang="es-ES_tradnl" dirty="0" smtClean="0"/>
              <a:t>Creencias y actitudes (valores)</a:t>
            </a:r>
          </a:p>
          <a:p>
            <a:r>
              <a:rPr lang="es-ES_tradnl" dirty="0" smtClean="0"/>
              <a:t>Relaciones Interpersonales (otros significativos)</a:t>
            </a:r>
          </a:p>
          <a:p>
            <a:r>
              <a:rPr lang="es-ES_tradnl" dirty="0" smtClean="0"/>
              <a:t>Sistemas Sociales (persuasión, modelamiento, norma social y referencia social)</a:t>
            </a:r>
          </a:p>
          <a:p>
            <a:r>
              <a:rPr lang="es-ES_tradnl" dirty="0" smtClean="0"/>
              <a:t>Características personales durables: Personalidad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CONTEXTO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4166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387916"/>
            <a:ext cx="8271164" cy="697202"/>
          </a:xfrm>
        </p:spPr>
        <p:txBody>
          <a:bodyPr/>
          <a:lstStyle/>
          <a:p>
            <a:r>
              <a:rPr lang="es-ES_tradnl" dirty="0" smtClean="0"/>
              <a:t>CONTEXTO</a:t>
            </a:r>
            <a:endParaRPr lang="es-ES_tradnl" dirty="0"/>
          </a:p>
        </p:txBody>
      </p:sp>
      <p:pic>
        <p:nvPicPr>
          <p:cNvPr id="2" name="Imagen 1" descr="esch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822" y="1098176"/>
            <a:ext cx="5483412" cy="5483412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5996125" y="6431311"/>
            <a:ext cx="244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/>
              <a:t>Ilusión: </a:t>
            </a:r>
            <a:r>
              <a:rPr lang="es-ES_tradnl" sz="1600" dirty="0" err="1" smtClean="0"/>
              <a:t>Esher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xmlns="" val="5546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1769"/>
            <a:ext cx="8287172" cy="641783"/>
          </a:xfrm>
        </p:spPr>
        <p:txBody>
          <a:bodyPr/>
          <a:lstStyle/>
          <a:p>
            <a:r>
              <a:rPr lang="es-ES_tradnl" dirty="0" smtClean="0"/>
              <a:t>ESTILO DE VIDA ASOCIADO A SALUD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828800"/>
          </a:xfrm>
        </p:spPr>
        <p:txBody>
          <a:bodyPr/>
          <a:lstStyle/>
          <a:p>
            <a:r>
              <a:rPr lang="es-ES_tradnl" dirty="0" smtClean="0"/>
              <a:t>Elecciones conductuales hechas por los individuos acerca de nutrición, actividad física, consumo de alcohol, consumo de tabaco, sustancias ilegales y prácticas sexuales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200" y="3912600"/>
            <a:ext cx="6462387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Psicología del estilo de vida es el estudio de los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antecedentes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consecuencias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s-ES_tradn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interacciones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las conductas asociadas al estilo de vida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7142223" y="3429000"/>
            <a:ext cx="1005213" cy="15931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5755599" y="6306250"/>
            <a:ext cx="298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Thrilaway</a:t>
            </a:r>
            <a:r>
              <a:rPr lang="es-ES_tradnl" dirty="0" smtClean="0"/>
              <a:t>&amp;</a:t>
            </a:r>
            <a:r>
              <a:rPr lang="es-ES_tradnl" dirty="0" err="1" smtClean="0"/>
              <a:t>Upton</a:t>
            </a:r>
            <a:r>
              <a:rPr lang="es-ES_tradnl" dirty="0" smtClean="0"/>
              <a:t>, 2009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499"/>
            <a:ext cx="7467600" cy="766474"/>
          </a:xfrm>
        </p:spPr>
        <p:txBody>
          <a:bodyPr/>
          <a:lstStyle/>
          <a:p>
            <a:r>
              <a:rPr lang="es-ES_tradnl" dirty="0" smtClean="0"/>
              <a:t>EL ENCUENTRO PARA EL CAMBIO</a:t>
            </a:r>
            <a:endParaRPr lang="es-ES_tradnl" dirty="0"/>
          </a:p>
        </p:txBody>
      </p:sp>
      <p:pic>
        <p:nvPicPr>
          <p:cNvPr id="6" name="Marcador de contenido 5" descr="es_interrogatorio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249" b="-12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4899"/>
            <a:ext cx="7467600" cy="641783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Tener en cuenta al individuo al considerar el cambio </a:t>
            </a:r>
            <a:r>
              <a:rPr lang="es-ES_tradnl" dirty="0" err="1" smtClean="0"/>
              <a:t>comportamental</a:t>
            </a:r>
            <a:endParaRPr lang="es-ES_tradnl" dirty="0" smtClean="0"/>
          </a:p>
          <a:p>
            <a:r>
              <a:rPr lang="es-ES_tradnl" dirty="0" smtClean="0"/>
              <a:t>Considerar el momento de cambio en el que se encuentra, los procesos asociados al mismo y el contexto</a:t>
            </a:r>
          </a:p>
        </p:txBody>
      </p:sp>
      <p:pic>
        <p:nvPicPr>
          <p:cNvPr id="4" name="Imagen 3" descr="camb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24" y="3704861"/>
            <a:ext cx="4173276" cy="276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061"/>
            <a:ext cx="7467600" cy="724911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60607" y="2511601"/>
            <a:ext cx="7467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i="1" dirty="0" smtClean="0"/>
              <a:t>“No se trata de hacer más o menos</a:t>
            </a:r>
            <a:r>
              <a:rPr lang="es-ES" i="1" dirty="0" smtClean="0"/>
              <a:t>… se trata de hacer lo correcto en el momento indicado”</a:t>
            </a:r>
          </a:p>
          <a:p>
            <a:pPr marL="0" indent="0" algn="ctr">
              <a:buNone/>
            </a:pPr>
            <a:r>
              <a:rPr lang="es-ES" i="1" dirty="0" smtClean="0"/>
              <a:t>(</a:t>
            </a:r>
            <a:r>
              <a:rPr lang="es-ES" i="1" dirty="0" err="1" smtClean="0"/>
              <a:t>DiClemente</a:t>
            </a:r>
            <a:r>
              <a:rPr lang="es-ES" i="1" dirty="0" smtClean="0"/>
              <a:t>, 2006)</a:t>
            </a:r>
            <a:endParaRPr lang="es-ES_tradnl" i="1" dirty="0"/>
          </a:p>
        </p:txBody>
      </p:sp>
    </p:spTree>
    <p:extLst>
      <p:ext uri="{BB962C8B-B14F-4D97-AF65-F5344CB8AC3E}">
        <p14:creationId xmlns:p14="http://schemas.microsoft.com/office/powerpoint/2010/main" xmlns="" val="12119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99" y="2014701"/>
            <a:ext cx="6429175" cy="2770277"/>
          </a:xfrm>
        </p:spPr>
        <p:txBody>
          <a:bodyPr>
            <a:normAutofit/>
          </a:bodyPr>
          <a:lstStyle/>
          <a:p>
            <a:r>
              <a:rPr lang="es-ES_tradnl" dirty="0" smtClean="0"/>
              <a:t>LA PSICOLOGÍA DEL ESTILO DE VIDA Y EL CAMBIO COMPORTAMENTAL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316020"/>
            <a:ext cx="6172200" cy="1371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s-ES_tradnl" dirty="0" smtClean="0"/>
              <a:t>Dr. </a:t>
            </a:r>
            <a:r>
              <a:rPr lang="es-ES_tradnl" dirty="0" err="1" smtClean="0"/>
              <a:t>Rer</a:t>
            </a:r>
            <a:r>
              <a:rPr lang="es-ES_tradnl" dirty="0" smtClean="0"/>
              <a:t>. </a:t>
            </a:r>
            <a:r>
              <a:rPr lang="es-ES_tradnl" dirty="0" err="1" smtClean="0"/>
              <a:t>Med</a:t>
            </a:r>
            <a:r>
              <a:rPr lang="es-ES_tradnl" dirty="0" smtClean="0"/>
              <a:t>. CAROLYN FINCK</a:t>
            </a:r>
          </a:p>
          <a:p>
            <a:pPr>
              <a:lnSpc>
                <a:spcPct val="130000"/>
              </a:lnSpc>
            </a:pPr>
            <a:r>
              <a:rPr lang="es-ES_tradnl" dirty="0" err="1" smtClean="0"/>
              <a:t>cfinck@uniandes.edu.co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xmlns="" val="34068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74044" cy="1156855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es-ES_tradnl" sz="2400" dirty="0" smtClean="0"/>
              <a:t>Todos sabemos que deberíamos comer más sano, ejercitarnos más y vivir mejor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112343" y="2757055"/>
            <a:ext cx="3865412" cy="6857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_tradnl" sz="2400" dirty="0" smtClean="0"/>
              <a:t>¿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qué no lo hacemos?</a:t>
            </a:r>
            <a:endParaRPr kumimoji="0" lang="es-ES_tradnl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126198" y="3451707"/>
            <a:ext cx="3865412" cy="19100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_tradnl" sz="2400" dirty="0" smtClean="0"/>
              <a:t>¿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qué no lo hacen tampoco nuestros pacientes/ amigos/ familiares?</a:t>
            </a:r>
            <a:endParaRPr kumimoji="0" lang="es-ES_tradnl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healthy-lifesty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" y="2715490"/>
            <a:ext cx="4525239" cy="301149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57200" y="401769"/>
            <a:ext cx="8287172" cy="64178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ESTILO DE VIDA ASOCIADO A SALUD</a:t>
            </a:r>
            <a:endParaRPr kumimoji="0" lang="es-ES_tradnl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857342"/>
            <a:ext cx="4577859" cy="3448908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s-ES_tradnl" dirty="0" smtClean="0"/>
              <a:t>Mejora del estado de ánimo</a:t>
            </a:r>
          </a:p>
          <a:p>
            <a:pPr lvl="1">
              <a:lnSpc>
                <a:spcPct val="130000"/>
              </a:lnSpc>
            </a:pPr>
            <a:r>
              <a:rPr lang="es-ES_tradnl" dirty="0" smtClean="0"/>
              <a:t>Estrategias de afrontamiento</a:t>
            </a:r>
          </a:p>
          <a:p>
            <a:pPr lvl="1">
              <a:lnSpc>
                <a:spcPct val="130000"/>
              </a:lnSpc>
            </a:pPr>
            <a:r>
              <a:rPr lang="es-ES_tradnl" dirty="0" smtClean="0"/>
              <a:t>Fuente de placer</a:t>
            </a:r>
          </a:p>
          <a:p>
            <a:pPr lvl="1">
              <a:lnSpc>
                <a:spcPct val="130000"/>
              </a:lnSpc>
            </a:pPr>
            <a:r>
              <a:rPr lang="es-ES_tradnl" dirty="0" smtClean="0"/>
              <a:t>Establecimiento y mantenimiento de relaciones sociales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55599" y="5936918"/>
            <a:ext cx="298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Thrilaway</a:t>
            </a:r>
            <a:r>
              <a:rPr lang="es-ES_tradnl" sz="1600" dirty="0" smtClean="0"/>
              <a:t>&amp;</a:t>
            </a:r>
            <a:r>
              <a:rPr lang="es-ES_tradnl" sz="1600" dirty="0" err="1" smtClean="0"/>
              <a:t>Upton</a:t>
            </a:r>
            <a:r>
              <a:rPr lang="es-ES_tradnl" sz="1600" dirty="0" smtClean="0"/>
              <a:t>, 2009</a:t>
            </a:r>
            <a:endParaRPr lang="es-ES_tradnl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19" y="2857342"/>
            <a:ext cx="3866753" cy="2900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972" y="1500875"/>
            <a:ext cx="770491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s-ES_tradnl" sz="2400" dirty="0">
                <a:solidFill>
                  <a:prstClr val="black"/>
                </a:solidFill>
              </a:rPr>
              <a:t>Conductas del estilo de vida no están relacionadas simplemente o primariamente con la salud, sirven a la persona como:</a:t>
            </a:r>
          </a:p>
        </p:txBody>
      </p:sp>
      <p:sp>
        <p:nvSpPr>
          <p:cNvPr id="9" name="CuadroTexto 7"/>
          <p:cNvSpPr txBox="1"/>
          <p:nvPr/>
        </p:nvSpPr>
        <p:spPr>
          <a:xfrm>
            <a:off x="5755599" y="6306250"/>
            <a:ext cx="2988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Foto: </a:t>
            </a:r>
            <a:r>
              <a:rPr lang="es-ES_tradnl" sz="1600" dirty="0" err="1" smtClean="0"/>
              <a:t>vvens.com</a:t>
            </a:r>
            <a:endParaRPr lang="es-ES_tradnl" sz="16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401769"/>
            <a:ext cx="8287172" cy="641783"/>
          </a:xfrm>
        </p:spPr>
        <p:txBody>
          <a:bodyPr/>
          <a:lstStyle/>
          <a:p>
            <a:r>
              <a:rPr lang="es-ES_tradnl" dirty="0" smtClean="0"/>
              <a:t>ESTILO DE VIDA ASOCIADO A SALUD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74044" cy="4516888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s-ES_tradnl" sz="2400" dirty="0" smtClean="0"/>
              <a:t>Están bajo el control (variable) del individuo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s-ES_tradnl" sz="2400" dirty="0" smtClean="0"/>
              <a:t>Son más crónicos que agudos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s-ES_tradnl" sz="2400" dirty="0" smtClean="0"/>
              <a:t>Esquema de consecuencias positivas en el presente y negativas en el futuro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755599" y="6306250"/>
            <a:ext cx="298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Thrilaway</a:t>
            </a:r>
            <a:r>
              <a:rPr lang="es-ES_tradnl" dirty="0" smtClean="0"/>
              <a:t>&amp;</a:t>
            </a:r>
            <a:r>
              <a:rPr lang="es-ES_tradnl" dirty="0" err="1" smtClean="0"/>
              <a:t>Upton</a:t>
            </a:r>
            <a:r>
              <a:rPr lang="es-ES_tradnl" dirty="0" smtClean="0"/>
              <a:t>, 2009</a:t>
            </a:r>
            <a:endParaRPr lang="es-ES_tradn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01769"/>
            <a:ext cx="8287172" cy="641783"/>
          </a:xfrm>
        </p:spPr>
        <p:txBody>
          <a:bodyPr/>
          <a:lstStyle/>
          <a:p>
            <a:r>
              <a:rPr lang="es-ES_tradnl" dirty="0" smtClean="0"/>
              <a:t>ESTILO DE VIDA ASOCIADO A SALUD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7788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497"/>
            <a:ext cx="7467600" cy="711056"/>
          </a:xfrm>
        </p:spPr>
        <p:txBody>
          <a:bodyPr/>
          <a:lstStyle/>
          <a:p>
            <a:r>
              <a:rPr lang="es-ES_tradnl" dirty="0" smtClean="0"/>
              <a:t>EL CAMBIO COMPORTAMENTAL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304357"/>
            <a:ext cx="8015820" cy="4873752"/>
          </a:xfrm>
        </p:spPr>
        <p:txBody>
          <a:bodyPr/>
          <a:lstStyle/>
          <a:p>
            <a:pPr algn="just"/>
            <a:r>
              <a:rPr lang="es-ES_tradnl" dirty="0" smtClean="0"/>
              <a:t>Todas las personas cambian, dependiendo de expectativas, deseos o necesidades. Siempre vemos que el cambio es un proceso, no un resultado, o bien puede verse como un </a:t>
            </a:r>
            <a:r>
              <a:rPr lang="es-ES_tradnl" i="1" dirty="0" smtClean="0"/>
              <a:t>continuo de resultados en cambio constante.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18935" y="6313409"/>
            <a:ext cx="265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err="1" smtClean="0"/>
              <a:t>Foto:www.artpetty.com</a:t>
            </a: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6" name="5 Imagen" descr="artpetty 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9" y="3584711"/>
            <a:ext cx="3823855" cy="2466431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5805080" y="5990193"/>
            <a:ext cx="28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Fuentes-Pila, 2002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354"/>
            <a:ext cx="7467600" cy="766474"/>
          </a:xfrm>
        </p:spPr>
        <p:txBody>
          <a:bodyPr/>
          <a:lstStyle/>
          <a:p>
            <a:r>
              <a:rPr lang="es-ES_tradnl" dirty="0" smtClean="0"/>
              <a:t>EL CAMBIO COMPORTAMENTAL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485773"/>
            <a:ext cx="7467600" cy="4873752"/>
          </a:xfrm>
        </p:spPr>
        <p:txBody>
          <a:bodyPr/>
          <a:lstStyle/>
          <a:p>
            <a:pPr algn="just"/>
            <a:r>
              <a:rPr lang="es-ES_tradnl" dirty="0" smtClean="0"/>
              <a:t>El modelo </a:t>
            </a:r>
            <a:r>
              <a:rPr lang="es-ES_tradnl" dirty="0" err="1" smtClean="0"/>
              <a:t>Transteórico</a:t>
            </a:r>
            <a:r>
              <a:rPr lang="es-ES_tradnl" dirty="0" smtClean="0"/>
              <a:t> (TTM) de </a:t>
            </a:r>
            <a:r>
              <a:rPr lang="es-ES_tradnl" dirty="0" err="1" smtClean="0"/>
              <a:t>DiClemente</a:t>
            </a:r>
            <a:r>
              <a:rPr lang="es-ES_tradnl" dirty="0" smtClean="0"/>
              <a:t> y </a:t>
            </a:r>
            <a:r>
              <a:rPr lang="es-ES_tradnl" dirty="0" err="1" smtClean="0"/>
              <a:t>Prochaska</a:t>
            </a:r>
            <a:r>
              <a:rPr lang="es-ES_tradnl" dirty="0" smtClean="0"/>
              <a:t> (1998) propone una secuencia dinámica de 5 estadios al realizar un cambio </a:t>
            </a:r>
            <a:r>
              <a:rPr lang="es-ES_tradnl" dirty="0" err="1" smtClean="0"/>
              <a:t>comportamental</a:t>
            </a:r>
            <a:endParaRPr lang="es-ES_tradnl" dirty="0"/>
          </a:p>
        </p:txBody>
      </p:sp>
      <p:pic>
        <p:nvPicPr>
          <p:cNvPr id="4" name="Imagen 3" descr="estap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33" y="2730956"/>
            <a:ext cx="4000500" cy="3937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68656" y="6174859"/>
            <a:ext cx="216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Fuentes-Pila, 2002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8753"/>
            <a:ext cx="7467600" cy="600220"/>
          </a:xfrm>
        </p:spPr>
        <p:txBody>
          <a:bodyPr/>
          <a:lstStyle/>
          <a:p>
            <a:r>
              <a:rPr lang="es-ES_tradnl" dirty="0" smtClean="0"/>
              <a:t>EL CAMBIO COMPORTAMENTAL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485773"/>
            <a:ext cx="7467600" cy="4873752"/>
          </a:xfrm>
        </p:spPr>
        <p:txBody>
          <a:bodyPr/>
          <a:lstStyle/>
          <a:p>
            <a:pPr algn="just"/>
            <a:r>
              <a:rPr lang="es-ES_tradnl" dirty="0" smtClean="0"/>
              <a:t>Constructos principales</a:t>
            </a:r>
          </a:p>
          <a:p>
            <a:pPr lvl="1" algn="just"/>
            <a:r>
              <a:rPr lang="es-ES_tradnl" dirty="0" smtClean="0"/>
              <a:t>Etapas del cambio</a:t>
            </a:r>
          </a:p>
          <a:p>
            <a:pPr lvl="1" algn="just"/>
            <a:r>
              <a:rPr lang="es-ES_tradnl" dirty="0" smtClean="0"/>
              <a:t>Procesos del cambio</a:t>
            </a:r>
          </a:p>
          <a:p>
            <a:pPr lvl="1" algn="just"/>
            <a:r>
              <a:rPr lang="es-ES_tradnl" dirty="0" smtClean="0"/>
              <a:t>Marcadores del cambio</a:t>
            </a:r>
          </a:p>
          <a:p>
            <a:pPr lvl="2" algn="just"/>
            <a:r>
              <a:rPr lang="es-ES_tradnl" dirty="0" smtClean="0"/>
              <a:t>Balance decisional</a:t>
            </a:r>
          </a:p>
          <a:p>
            <a:pPr lvl="2" algn="just"/>
            <a:r>
              <a:rPr lang="es-ES_tradnl" dirty="0" smtClean="0"/>
              <a:t>Auto-eficacia / Tentación</a:t>
            </a:r>
          </a:p>
          <a:p>
            <a:pPr lvl="1" algn="just"/>
            <a:r>
              <a:rPr lang="es-ES_tradnl" dirty="0" smtClean="0"/>
              <a:t>Contexto del cambio</a:t>
            </a:r>
          </a:p>
          <a:p>
            <a:pPr lvl="2" algn="just"/>
            <a:r>
              <a:rPr lang="es-ES_tradnl" dirty="0" smtClean="0"/>
              <a:t>Situación de vida</a:t>
            </a:r>
          </a:p>
          <a:p>
            <a:pPr lvl="2" algn="just"/>
            <a:r>
              <a:rPr lang="es-ES_tradnl" dirty="0" smtClean="0"/>
              <a:t>Creencias y actitudes</a:t>
            </a:r>
          </a:p>
          <a:p>
            <a:pPr lvl="2" algn="just"/>
            <a:r>
              <a:rPr lang="es-ES_tradnl" dirty="0" smtClean="0"/>
              <a:t>Relaciones interpersonales</a:t>
            </a:r>
          </a:p>
          <a:p>
            <a:pPr lvl="2" algn="just"/>
            <a:r>
              <a:rPr lang="es-ES_tradnl" dirty="0" smtClean="0"/>
              <a:t>Sistemas sociales</a:t>
            </a:r>
          </a:p>
          <a:p>
            <a:pPr lvl="2" algn="just"/>
            <a:r>
              <a:rPr lang="es-ES_tradnl" dirty="0" smtClean="0"/>
              <a:t>Características personales durables: Personalidad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5996125" y="6174859"/>
            <a:ext cx="24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DiClemente</a:t>
            </a:r>
            <a:r>
              <a:rPr lang="es-ES_tradnl" dirty="0" smtClean="0"/>
              <a:t>, 2006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Mirador.thmx</Template>
  <TotalTime>999</TotalTime>
  <Words>878</Words>
  <Application>Microsoft Office PowerPoint</Application>
  <PresentationFormat>Presentación en pantalla (4:3)</PresentationFormat>
  <Paragraphs>158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Mirador</vt:lpstr>
      <vt:lpstr>Documento</vt:lpstr>
      <vt:lpstr>LA PSICOLOGÍA DEL ESTILO DE VIDA Y EL CAMBIO COMPORTAMENTAL</vt:lpstr>
      <vt:lpstr>ESQUEMA</vt:lpstr>
      <vt:lpstr>ESTILO DE VIDA ASOCIADO A SALUD</vt:lpstr>
      <vt:lpstr>Diapositiva 4</vt:lpstr>
      <vt:lpstr>ESTILO DE VIDA ASOCIADO A SALUD</vt:lpstr>
      <vt:lpstr>ESTILO DE VIDA ASOCIADO A SALUD</vt:lpstr>
      <vt:lpstr>EL CAMBIO COMPORTAMENTAL</vt:lpstr>
      <vt:lpstr>EL CAMBIO COMPORTAMENTAL</vt:lpstr>
      <vt:lpstr>EL CAMBIO COMPORTAMENTAL</vt:lpstr>
      <vt:lpstr>ETAPAS DEL CAMBIO TTM</vt:lpstr>
      <vt:lpstr>ETAPAS DEL CAMBIO TTM</vt:lpstr>
      <vt:lpstr>ETAPAS DEL CAMBIO TTM</vt:lpstr>
      <vt:lpstr>ETAPAS DEL CAMBIO TTM</vt:lpstr>
      <vt:lpstr>ETAPAS DEL CAMBIO TTM</vt:lpstr>
      <vt:lpstr>ETAPAS DEL CAMBIO TTM</vt:lpstr>
      <vt:lpstr>ETAPAS DEL CAMBIO TTM</vt:lpstr>
      <vt:lpstr>ETAPAS DEL CAMBIO TTM</vt:lpstr>
      <vt:lpstr>PROCESOS DEL CAMBIO TTM</vt:lpstr>
      <vt:lpstr>PROCESOS DEL CAMBIO TTM</vt:lpstr>
      <vt:lpstr>PROCESOS DEL CAMBIO TTM</vt:lpstr>
      <vt:lpstr>PROCESOS DEL CAMBIO TTM</vt:lpstr>
      <vt:lpstr>PROCESOS DEL CAMBIO TTM</vt:lpstr>
      <vt:lpstr>PROCESOS SEGÚN ETAPA</vt:lpstr>
      <vt:lpstr>IMPLICACIONES </vt:lpstr>
      <vt:lpstr>MARCADORES DEL CAMBIO TTM</vt:lpstr>
      <vt:lpstr>MARCADORES DEL CAMBIO TTM</vt:lpstr>
      <vt:lpstr>MARCADORES DEL CAMBIO TTM</vt:lpstr>
      <vt:lpstr>CONTEXTO</vt:lpstr>
      <vt:lpstr>CONTEXTO</vt:lpstr>
      <vt:lpstr>EL ENCUENTRO PARA EL CAMBIO</vt:lpstr>
      <vt:lpstr>CONCLUSIONES</vt:lpstr>
      <vt:lpstr>CONCLUSIONES</vt:lpstr>
      <vt:lpstr>LA PSICOLOGÍA DEL ESTILO DE VIDA Y EL CAMBIO COMPORTAMENTAL</vt:lpstr>
    </vt:vector>
  </TitlesOfParts>
  <Company>Uniandes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CAMBIO COMPORTAMENTAL DESDE LA PSICOLOGÍA</dc:title>
  <dc:creator>Carolyn Finck</dc:creator>
  <cp:lastModifiedBy>Carolyn Finck</cp:lastModifiedBy>
  <cp:revision>57</cp:revision>
  <dcterms:created xsi:type="dcterms:W3CDTF">2011-06-30T15:12:47Z</dcterms:created>
  <dcterms:modified xsi:type="dcterms:W3CDTF">2012-02-28T17:43:31Z</dcterms:modified>
</cp:coreProperties>
</file>