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9"/>
  </p:notesMasterIdLst>
  <p:sldIdLst>
    <p:sldId id="260" r:id="rId2"/>
    <p:sldId id="256" r:id="rId3"/>
    <p:sldId id="257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59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DE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52A7E-FD64-4214-B781-051DCAA57131}" type="datetimeFigureOut">
              <a:rPr lang="es-ES" smtClean="0"/>
              <a:pPr/>
              <a:t>4/29/10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CC6DD-4864-416A-BEB4-F5999A745250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A7DA-1C03-4F61-89A2-99B456E1D6A8}" type="datetimeFigureOut">
              <a:rPr lang="es-ES" smtClean="0"/>
              <a:pPr/>
              <a:t>4/29/10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6D6F-5A78-49A5-B98D-916A357CD8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A7DA-1C03-4F61-89A2-99B456E1D6A8}" type="datetimeFigureOut">
              <a:rPr lang="es-ES" smtClean="0"/>
              <a:pPr/>
              <a:t>4/29/10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6D6F-5A78-49A5-B98D-916A357CD8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A7DA-1C03-4F61-89A2-99B456E1D6A8}" type="datetimeFigureOut">
              <a:rPr lang="es-ES" smtClean="0"/>
              <a:pPr/>
              <a:t>4/29/10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6D6F-5A78-49A5-B98D-916A357CD8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A7DA-1C03-4F61-89A2-99B456E1D6A8}" type="datetimeFigureOut">
              <a:rPr lang="es-ES" smtClean="0"/>
              <a:pPr/>
              <a:t>4/29/10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6D6F-5A78-49A5-B98D-916A357CD8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A7DA-1C03-4F61-89A2-99B456E1D6A8}" type="datetimeFigureOut">
              <a:rPr lang="es-ES" smtClean="0"/>
              <a:pPr/>
              <a:t>4/29/10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6D6F-5A78-49A5-B98D-916A357CD8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A7DA-1C03-4F61-89A2-99B456E1D6A8}" type="datetimeFigureOut">
              <a:rPr lang="es-ES" smtClean="0"/>
              <a:pPr/>
              <a:t>4/29/10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6D6F-5A78-49A5-B98D-916A357CD8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A7DA-1C03-4F61-89A2-99B456E1D6A8}" type="datetimeFigureOut">
              <a:rPr lang="es-ES" smtClean="0"/>
              <a:pPr/>
              <a:t>4/29/10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6D6F-5A78-49A5-B98D-916A357CD8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A7DA-1C03-4F61-89A2-99B456E1D6A8}" type="datetimeFigureOut">
              <a:rPr lang="es-ES" smtClean="0"/>
              <a:pPr/>
              <a:t>4/29/10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6D6F-5A78-49A5-B98D-916A357CD8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A7DA-1C03-4F61-89A2-99B456E1D6A8}" type="datetimeFigureOut">
              <a:rPr lang="es-ES" smtClean="0"/>
              <a:pPr/>
              <a:t>4/29/10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6D6F-5A78-49A5-B98D-916A357CD8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A7DA-1C03-4F61-89A2-99B456E1D6A8}" type="datetimeFigureOut">
              <a:rPr lang="es-ES" smtClean="0"/>
              <a:pPr/>
              <a:t>4/29/10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6D6F-5A78-49A5-B98D-916A357CD8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A7DA-1C03-4F61-89A2-99B456E1D6A8}" type="datetimeFigureOut">
              <a:rPr lang="es-ES" smtClean="0"/>
              <a:pPr/>
              <a:t>4/29/10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6D6F-5A78-49A5-B98D-916A357CD8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A7DA-1C03-4F61-89A2-99B456E1D6A8}" type="datetimeFigureOut">
              <a:rPr lang="es-ES" smtClean="0"/>
              <a:pPr/>
              <a:t>4/29/10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26D6F-5A78-49A5-B98D-916A357CD8F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shable.com/2010/02/17/social-media-attentio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rtnerships.typepad.com/civic/2004/03/six_essentials_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229600" cy="1143000"/>
          </a:xfrm>
        </p:spPr>
        <p:txBody>
          <a:bodyPr/>
          <a:lstStyle/>
          <a:p>
            <a:pPr algn="l"/>
            <a:r>
              <a:rPr lang="es-CO" dirty="0" smtClean="0">
                <a:solidFill>
                  <a:srgbClr val="6DEDFF"/>
                </a:solidFill>
              </a:rPr>
              <a:t>C o n s t r u i r   C o m u n i d a d</a:t>
            </a:r>
            <a:endParaRPr lang="es-ES" dirty="0">
              <a:solidFill>
                <a:srgbClr val="6DED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76478" y="4400528"/>
            <a:ext cx="4067522" cy="2457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s-CO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s-CO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s-CO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s-CO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es-CO" dirty="0" smtClean="0">
                <a:solidFill>
                  <a:schemeClr val="accent5">
                    <a:lumMod val="75000"/>
                  </a:schemeClr>
                </a:solidFill>
              </a:rPr>
              <a:t>Grupo 8 </a:t>
            </a:r>
          </a:p>
          <a:p>
            <a:pPr algn="r">
              <a:buNone/>
            </a:pPr>
            <a:r>
              <a:rPr lang="es-CO" sz="1400" dirty="0" smtClean="0">
                <a:solidFill>
                  <a:schemeClr val="accent5">
                    <a:lumMod val="75000"/>
                  </a:schemeClr>
                </a:solidFill>
              </a:rPr>
              <a:t>Daniela </a:t>
            </a:r>
            <a:r>
              <a:rPr lang="es-CO" sz="1400" dirty="0" err="1" smtClean="0">
                <a:solidFill>
                  <a:schemeClr val="accent5">
                    <a:lumMod val="75000"/>
                  </a:schemeClr>
                </a:solidFill>
              </a:rPr>
              <a:t>Aleman</a:t>
            </a:r>
            <a:r>
              <a:rPr lang="es-CO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es-CO" sz="1400" dirty="0" smtClean="0">
                <a:solidFill>
                  <a:schemeClr val="accent5">
                    <a:lumMod val="75000"/>
                  </a:schemeClr>
                </a:solidFill>
              </a:rPr>
              <a:t>Valentina García</a:t>
            </a:r>
          </a:p>
          <a:p>
            <a:pPr algn="r">
              <a:buNone/>
            </a:pPr>
            <a:r>
              <a:rPr lang="es-CO" sz="1400" dirty="0" smtClean="0">
                <a:solidFill>
                  <a:schemeClr val="accent5">
                    <a:lumMod val="75000"/>
                  </a:schemeClr>
                </a:solidFill>
              </a:rPr>
              <a:t>Juan David Contreras</a:t>
            </a:r>
            <a:endParaRPr lang="es-E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108" y="137160"/>
            <a:ext cx="5129784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083564"/>
            <a:ext cx="6583680" cy="46908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344168"/>
            <a:ext cx="6583680" cy="41696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580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42844" y="6060064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6DEDFF"/>
                </a:solidFill>
              </a:rPr>
              <a:t>Iniciativa independiente de generar comunidad para renovar vehículos antiguos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2844" y="6060064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6DEDFF"/>
                </a:solidFill>
              </a:rPr>
              <a:t>Todos pagan, uno se lleva el taxi nuevo</a:t>
            </a:r>
          </a:p>
        </p:txBody>
      </p:sp>
      <p:pic>
        <p:nvPicPr>
          <p:cNvPr id="5124" name="Picture 4" descr="http://stores.demotores.com.co/user/images/104/1048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93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6DEDFF"/>
                </a:solidFill>
              </a:rPr>
              <a:t>Pasos para crear comunidad</a:t>
            </a:r>
            <a:endParaRPr lang="es-ES" dirty="0">
              <a:solidFill>
                <a:srgbClr val="6DED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21497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1. Know the External Reflects the Internal</a:t>
            </a:r>
          </a:p>
          <a:p>
            <a:pPr lvl="1">
              <a:buNone/>
            </a:pP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    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 El barrio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es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un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reflejo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de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cada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uno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de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sus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habitantes</a:t>
            </a:r>
            <a:endParaRPr lang="en-US" sz="2600" b="1" dirty="0" smtClean="0">
              <a:solidFill>
                <a:srgbClr val="6DEDFF"/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2. Do One Thing at a Time</a:t>
            </a:r>
          </a:p>
          <a:p>
            <a:pPr>
              <a:buNone/>
            </a:pPr>
            <a:r>
              <a:rPr lang="en-US" b="1" dirty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        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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Generar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espacios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para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discuciones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públicas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que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incluyan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	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diferentes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grupos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sociales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para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fortalecer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el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sentido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de 	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comunidad</a:t>
            </a:r>
            <a:endParaRPr lang="en-US" sz="2600" b="1" dirty="0" smtClean="0">
              <a:solidFill>
                <a:srgbClr val="6DEDFF"/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3. Invite Instead of Force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en-US" b="1" dirty="0"/>
              <a:t>	</a:t>
            </a:r>
            <a:r>
              <a:rPr lang="en-US" b="1" dirty="0" smtClean="0"/>
              <a:t>     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 A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partir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del anterior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punto</a:t>
            </a:r>
            <a:endParaRPr lang="en-US" sz="2600" b="1" dirty="0" smtClean="0">
              <a:solidFill>
                <a:srgbClr val="6DEDFF"/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4. Know Where Your Attention is Most Needed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6DEDFF"/>
                </a:solidFill>
              </a:rPr>
              <a:t> </a:t>
            </a:r>
            <a:r>
              <a:rPr lang="en-US" sz="2600" b="1" dirty="0" smtClean="0">
                <a:solidFill>
                  <a:srgbClr val="6DEDFF"/>
                </a:solidFill>
              </a:rPr>
              <a:t>     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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Comunidad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 decide a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partir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de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sus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sz="2600" b="1" dirty="0" err="1" smtClean="0">
                <a:solidFill>
                  <a:srgbClr val="6DEDFF"/>
                </a:solidFill>
                <a:sym typeface="Wingdings" pitchFamily="2" charset="2"/>
              </a:rPr>
              <a:t>reuniones</a:t>
            </a:r>
            <a:r>
              <a:rPr lang="en-US" sz="2600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endParaRPr lang="en-US" sz="2600" b="1" dirty="0" smtClean="0">
              <a:solidFill>
                <a:srgbClr val="6DEDFF"/>
              </a:solidFill>
            </a:endParaRPr>
          </a:p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5.Conclusion</a:t>
            </a:r>
          </a:p>
          <a:p>
            <a:pPr>
              <a:buNone/>
            </a:pP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600" b="1" dirty="0" smtClean="0">
                <a:solidFill>
                  <a:schemeClr val="bg1">
                    <a:lumMod val="75000"/>
                  </a:schemeClr>
                </a:solidFill>
              </a:rPr>
              <a:t>     </a:t>
            </a:r>
            <a:r>
              <a:rPr lang="es-ES" sz="2600" b="1" dirty="0" smtClean="0">
                <a:solidFill>
                  <a:srgbClr val="6DEDFF"/>
                </a:solidFill>
                <a:sym typeface="Wingdings" pitchFamily="2" charset="2"/>
              </a:rPr>
              <a:t> Grupos de la comunidad se sienten incluidos 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n-US" b="1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85720" y="6357958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hlinkClick r:id="rId2"/>
              </a:rPr>
              <a:t>http://mashable.com/2010/02/17/social-media-attention/</a:t>
            </a:r>
            <a:r>
              <a:rPr lang="es-ES" sz="900" dirty="0" smtClean="0"/>
              <a:t/>
            </a:r>
            <a:br>
              <a:rPr lang="es-ES" sz="900" dirty="0" smtClean="0"/>
            </a:br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64" y="1357298"/>
            <a:ext cx="8715436" cy="492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900" b="1" dirty="0" smtClean="0">
                <a:solidFill>
                  <a:schemeClr val="bg1">
                    <a:lumMod val="65000"/>
                  </a:schemeClr>
                </a:solidFill>
              </a:rPr>
              <a:t>1.Transparency: those involved can understand what's going on.</a:t>
            </a:r>
          </a:p>
          <a:p>
            <a:pPr marL="342900" indent="-342900"/>
            <a:r>
              <a:rPr lang="en-US" b="1" dirty="0" smtClean="0">
                <a:sym typeface="Wingdings" pitchFamily="2" charset="2"/>
              </a:rPr>
              <a:t>		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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Presentación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de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datos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específicos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de los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hechos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a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partir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de la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información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	  	    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obtenida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y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luego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de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las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deciciones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tomadas</a:t>
            </a:r>
            <a:endParaRPr lang="en-US" b="1" dirty="0" smtClean="0">
              <a:solidFill>
                <a:srgbClr val="6DEDFF"/>
              </a:solidFill>
              <a:sym typeface="Wingdings" pitchFamily="2" charset="2"/>
            </a:endParaRPr>
          </a:p>
          <a:p>
            <a:pPr marL="342900" indent="-342900"/>
            <a:r>
              <a:rPr lang="en-US" sz="1900" b="1" dirty="0" smtClean="0">
                <a:solidFill>
                  <a:schemeClr val="bg1">
                    <a:lumMod val="65000"/>
                  </a:schemeClr>
                </a:solidFill>
              </a:rPr>
              <a:t>2.A clear stance: how we'll treat your ideas and commitment, from listening to supporting.</a:t>
            </a:r>
          </a:p>
          <a:p>
            <a:pPr marL="342900" indent="-342900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Construir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un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proceso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discipliando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en un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ambiente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de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colaboración</a:t>
            </a:r>
            <a:endParaRPr lang="en-US" b="1" dirty="0">
              <a:solidFill>
                <a:srgbClr val="6DEDFF"/>
              </a:solidFill>
            </a:endParaRPr>
          </a:p>
          <a:p>
            <a:pPr marL="342900" indent="-342900"/>
            <a:r>
              <a:rPr lang="en-US" sz="1900" b="1" dirty="0" smtClean="0">
                <a:solidFill>
                  <a:schemeClr val="bg1">
                    <a:lumMod val="65000"/>
                  </a:schemeClr>
                </a:solidFill>
              </a:rPr>
              <a:t>3. Accessibility: information, communication, collaborations in terms that work for all.</a:t>
            </a:r>
          </a:p>
          <a:p>
            <a:pPr marL="342900" indent="-342900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Reuniones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y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acceso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a la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información</a:t>
            </a:r>
            <a:endParaRPr lang="en-US" b="1" dirty="0">
              <a:solidFill>
                <a:srgbClr val="6DEDFF"/>
              </a:solidFill>
            </a:endParaRPr>
          </a:p>
          <a:p>
            <a:pPr marL="342900" indent="-342900"/>
            <a:r>
              <a:rPr lang="en-US" sz="1900" b="1" dirty="0" smtClean="0">
                <a:solidFill>
                  <a:schemeClr val="bg1">
                    <a:lumMod val="65000"/>
                  </a:schemeClr>
                </a:solidFill>
              </a:rPr>
              <a:t>4.A clear route to action: you can see that something will happen.</a:t>
            </a:r>
          </a:p>
          <a:p>
            <a:pPr marL="342900" indent="-342900"/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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Establecer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fechas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y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parámetros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con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respecto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a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desiciones</a:t>
            </a:r>
            <a:endParaRPr lang="en-US" b="1" dirty="0">
              <a:solidFill>
                <a:srgbClr val="6DEDFF"/>
              </a:solidFill>
              <a:sym typeface="Wingdings" pitchFamily="2" charset="2"/>
            </a:endParaRPr>
          </a:p>
          <a:p>
            <a:pPr marL="342900" indent="-342900"/>
            <a:r>
              <a:rPr lang="en-US" sz="1900" b="1" dirty="0" smtClean="0">
                <a:solidFill>
                  <a:schemeClr val="bg1">
                    <a:lumMod val="65000"/>
                  </a:schemeClr>
                </a:solidFill>
              </a:rPr>
              <a:t>5.Appropriate methods: probably a mix of face-to-face, print, online media with appropriate facilitation</a:t>
            </a:r>
          </a:p>
          <a:p>
            <a:pPr marL="342900" indent="-342900"/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Circular la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información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de lo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que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ocurre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por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diferentes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medios</a:t>
            </a:r>
            <a:endParaRPr lang="en-US" b="1" dirty="0">
              <a:solidFill>
                <a:srgbClr val="6DEDFF"/>
              </a:solidFill>
              <a:sym typeface="Wingdings" pitchFamily="2" charset="2"/>
            </a:endParaRPr>
          </a:p>
          <a:p>
            <a:pPr marL="342900" indent="-342900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6 Equity: the design of the process - including the points above - should not disadvantage groups invited to engage. </a:t>
            </a:r>
          </a:p>
          <a:p>
            <a:pPr marL="342900" indent="-342900"/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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Todos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los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grupos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participantes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deben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tener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6DEDFF"/>
                </a:solidFill>
                <a:sym typeface="Wingdings" pitchFamily="2" charset="2"/>
              </a:rPr>
              <a:t>equidad</a:t>
            </a:r>
            <a:r>
              <a:rPr lang="en-US" b="1" dirty="0" smtClean="0">
                <a:solidFill>
                  <a:srgbClr val="6DEDFF"/>
                </a:solidFill>
                <a:sym typeface="Wingdings" pitchFamily="2" charset="2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CO" dirty="0" smtClean="0">
                <a:solidFill>
                  <a:srgbClr val="6DEDFF"/>
                </a:solidFill>
              </a:rPr>
              <a:t>Herramientas </a:t>
            </a:r>
            <a:endParaRPr lang="es-ES" dirty="0">
              <a:solidFill>
                <a:srgbClr val="6DED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14282" y="6412878"/>
            <a:ext cx="7715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hlinkClick r:id="rId2"/>
              </a:rPr>
              <a:t>http://partnerships.typepad.com/civic/2004/03/six_essentials_.html</a:t>
            </a:r>
            <a:r>
              <a:rPr lang="es-ES" sz="900" dirty="0" smtClean="0"/>
              <a:t> </a:t>
            </a:r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-76200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>
                <a:solidFill>
                  <a:srgbClr val="6DEDFF"/>
                </a:solidFill>
              </a:rPr>
              <a:t>Community</a:t>
            </a:r>
            <a:r>
              <a:rPr lang="es-CO" dirty="0" smtClean="0">
                <a:solidFill>
                  <a:srgbClr val="6DEDFF"/>
                </a:solidFill>
              </a:rPr>
              <a:t> </a:t>
            </a:r>
            <a:r>
              <a:rPr lang="es-CO" dirty="0" err="1" smtClean="0">
                <a:solidFill>
                  <a:srgbClr val="6DEDFF"/>
                </a:solidFill>
              </a:rPr>
              <a:t>Engagement</a:t>
            </a:r>
            <a:endParaRPr lang="es-CO" dirty="0" smtClean="0">
              <a:solidFill>
                <a:srgbClr val="6DEDFF"/>
              </a:solidFill>
            </a:endParaRPr>
          </a:p>
          <a:p>
            <a:r>
              <a:rPr lang="es-CO" dirty="0" smtClean="0">
                <a:solidFill>
                  <a:srgbClr val="6DEDFF"/>
                </a:solidFill>
              </a:rPr>
              <a:t>No es suficiente hacer participar a la comunidad para embellecer la zona sino invitarlos a participar en las actividades del parque y una forma de vida</a:t>
            </a:r>
          </a:p>
        </p:txBody>
      </p:sp>
      <p:pic>
        <p:nvPicPr>
          <p:cNvPr id="50" name="Picture 49" descr="a Map-cop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06938"/>
            <a:ext cx="8686800" cy="6051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72480" cy="57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42844" y="613150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6DEDFF"/>
                </a:solidFill>
              </a:rPr>
              <a:t>Crear arborización comunitariamente haciendo un clic</a:t>
            </a:r>
            <a:endParaRPr lang="es-ES" dirty="0">
              <a:solidFill>
                <a:srgbClr val="6DED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607" y="-24"/>
            <a:ext cx="9172607" cy="573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42844" y="5997379"/>
            <a:ext cx="778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6DEDFF"/>
                </a:solidFill>
              </a:rPr>
              <a:t>Posibilidad de plasmar una idea en cada “hoja” del árbol</a:t>
            </a:r>
          </a:p>
          <a:p>
            <a:r>
              <a:rPr lang="es-CO" dirty="0" smtClean="0">
                <a:solidFill>
                  <a:srgbClr val="6DEDFF"/>
                </a:solidFill>
              </a:rPr>
              <a:t>Ver cuántas “hojas” van y cuántas faltan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42844" y="613150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6DEDFF"/>
                </a:solidFill>
              </a:rPr>
              <a:t>Posibilidad de ver los mensajes de otras personas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1828800" y="2895600"/>
            <a:ext cx="601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6DEDFF"/>
                </a:solidFill>
              </a:rPr>
              <a:t>La Fundación </a:t>
            </a:r>
            <a:r>
              <a:rPr lang="es-ES_tradnl" dirty="0" err="1" smtClean="0">
                <a:solidFill>
                  <a:srgbClr val="6DEDFF"/>
                </a:solidFill>
              </a:rPr>
              <a:t>Bi</a:t>
            </a:r>
            <a:r>
              <a:rPr lang="es-ES_tradnl" dirty="0" smtClean="0">
                <a:solidFill>
                  <a:srgbClr val="6DEDFF"/>
                </a:solidFill>
              </a:rPr>
              <a:t> </a:t>
            </a:r>
            <a:r>
              <a:rPr lang="es-ES_tradnl" dirty="0" err="1" smtClean="0">
                <a:solidFill>
                  <a:srgbClr val="6DEDFF"/>
                </a:solidFill>
              </a:rPr>
              <a:t>Hui</a:t>
            </a:r>
            <a:r>
              <a:rPr lang="es-ES_tradnl" dirty="0" smtClean="0">
                <a:solidFill>
                  <a:srgbClr val="6DEDFF"/>
                </a:solidFill>
              </a:rPr>
              <a:t> Art </a:t>
            </a:r>
            <a:r>
              <a:rPr lang="es-ES_tradnl" dirty="0" err="1" smtClean="0">
                <a:solidFill>
                  <a:srgbClr val="6DEDFF"/>
                </a:solidFill>
              </a:rPr>
              <a:t>and</a:t>
            </a:r>
            <a:r>
              <a:rPr lang="es-ES_tradnl" dirty="0" smtClean="0">
                <a:solidFill>
                  <a:srgbClr val="6DEDFF"/>
                </a:solidFill>
              </a:rPr>
              <a:t> Dance, la Alcaldía Local de Santa Fe y el IDRD; los invita a participar el domingo 2 de Mayo en "Recreando Voy Formando", evento que se desarrollará en el Parque Nacional, desde las 10:00 </a:t>
            </a:r>
            <a:r>
              <a:rPr lang="es-ES_tradnl" dirty="0" err="1" smtClean="0">
                <a:solidFill>
                  <a:srgbClr val="6DEDFF"/>
                </a:solidFill>
              </a:rPr>
              <a:t>am</a:t>
            </a:r>
            <a:r>
              <a:rPr lang="es-ES_tradnl" dirty="0" smtClean="0">
                <a:solidFill>
                  <a:srgbClr val="6DEDFF"/>
                </a:solidFill>
              </a:rPr>
              <a:t>, con actividades recreativas. Inscríbete Gratis, </a:t>
            </a:r>
            <a:r>
              <a:rPr lang="es-ES_tradnl" dirty="0" err="1" smtClean="0">
                <a:solidFill>
                  <a:srgbClr val="6DEDFF"/>
                </a:solidFill>
              </a:rPr>
              <a:t>diviertete</a:t>
            </a:r>
            <a:r>
              <a:rPr lang="es-ES_tradnl" dirty="0" smtClean="0">
                <a:solidFill>
                  <a:srgbClr val="6DEDFF"/>
                </a:solidFill>
              </a:rPr>
              <a:t> y gana Premios:)</a:t>
            </a:r>
            <a:endParaRPr lang="es-ES_tradnl" dirty="0">
              <a:solidFill>
                <a:srgbClr val="6DED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315468"/>
            <a:ext cx="6583680" cy="62270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32" y="1216152"/>
            <a:ext cx="6574536" cy="44256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444752"/>
            <a:ext cx="6583680" cy="39684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421892"/>
            <a:ext cx="6583680" cy="40142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498</Words>
  <Application>Microsoft Office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de Office</vt:lpstr>
      <vt:lpstr>C o n s t r u i r   C o m u n i d a 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Pasos para crear comunidad</vt:lpstr>
      <vt:lpstr>Herramientas </vt:lpstr>
      <vt:lpstr>Slide 17</vt:lpstr>
    </vt:vector>
  </TitlesOfParts>
  <Company>Uniandes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Juan David Contreras Boada</cp:lastModifiedBy>
  <cp:revision>49</cp:revision>
  <dcterms:created xsi:type="dcterms:W3CDTF">2010-04-29T15:12:45Z</dcterms:created>
  <dcterms:modified xsi:type="dcterms:W3CDTF">2010-04-29T15:16:34Z</dcterms:modified>
</cp:coreProperties>
</file>